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lata" panose="020B0604020202020204" charset="0"/>
      <p:regular r:id="rId27"/>
    </p:embeddedFont>
    <p:embeddedFont>
      <p:font typeface="Arapey" panose="020B0604020202020204" charset="0"/>
      <p:regular r:id="rId28"/>
    </p:embeddedFont>
    <p:embeddedFont>
      <p:font typeface="Archivo Black" panose="020B0604020202020204" charset="0"/>
      <p:regular r:id="rId29"/>
    </p:embeddedFont>
    <p:embeddedFont>
      <p:font typeface="Biski" panose="020B0604020202020204" charset="-34"/>
      <p:regular r:id="rId30"/>
    </p:embeddedFont>
    <p:embeddedFont>
      <p:font typeface="Bodoni FLF" panose="020B0604020202020204"/>
      <p:regular r:id="rId31"/>
    </p:embeddedFont>
    <p:embeddedFont>
      <p:font typeface="Chau Philomene" panose="020B0604020202020204" charset="0"/>
      <p:regular r:id="rId32"/>
    </p:embeddedFont>
    <p:embeddedFont>
      <p:font typeface="Comic Sans" panose="020B0604020202020204" charset="0"/>
      <p:regular r:id="rId33"/>
    </p:embeddedFont>
    <p:embeddedFont>
      <p:font typeface="Comic Sans Italics" panose="020B0604020202020204" charset="0"/>
      <p:regular r:id="rId34"/>
    </p:embeddedFont>
    <p:embeddedFont>
      <p:font typeface="Dynamo Medium" panose="020B0604020202020204" charset="0"/>
      <p:regular r:id="rId35"/>
    </p:embeddedFont>
    <p:embeddedFont>
      <p:font typeface="Eczar" panose="020B0604020202020204" charset="0"/>
      <p:regular r:id="rId36"/>
    </p:embeddedFont>
    <p:embeddedFont>
      <p:font typeface="Glacial Indifference" panose="020B0604020202020204" charset="0"/>
      <p:regular r:id="rId37"/>
    </p:embeddedFont>
    <p:embeddedFont>
      <p:font typeface="League Spartan" panose="020B0604020202020204" charset="0"/>
      <p:regular r:id="rId38"/>
    </p:embeddedFont>
    <p:embeddedFont>
      <p:font typeface="Lulu Font TH" panose="020B0604020202020204" charset="-34"/>
      <p:regular r:id="rId39"/>
    </p:embeddedFont>
    <p:embeddedFont>
      <p:font typeface="Magnolia Script" panose="020B0604020202020204" charset="0"/>
      <p:regular r:id="rId40"/>
    </p:embeddedFont>
    <p:embeddedFont>
      <p:font typeface="Open Sauce"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17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svg"/><Relationship Id="rId7" Type="http://schemas.openxmlformats.org/officeDocument/2006/relationships/image" Target="../media/image25.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9.sv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9.svg"/><Relationship Id="rId7"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sv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9.sv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9.sv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svg"/><Relationship Id="rId7"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9.sv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2966700" y="-130175"/>
            <a:ext cx="5943600" cy="10547350"/>
            <a:chOff x="0" y="0"/>
            <a:chExt cx="1565393" cy="2777903"/>
          </a:xfrm>
        </p:grpSpPr>
        <p:sp>
          <p:nvSpPr>
            <p:cNvPr id="4" name="Freeform 4"/>
            <p:cNvSpPr/>
            <p:nvPr/>
          </p:nvSpPr>
          <p:spPr>
            <a:xfrm>
              <a:off x="0" y="0"/>
              <a:ext cx="1565393" cy="2777903"/>
            </a:xfrm>
            <a:custGeom>
              <a:avLst/>
              <a:gdLst/>
              <a:ahLst/>
              <a:cxnLst/>
              <a:rect l="l" t="t" r="r" b="b"/>
              <a:pathLst>
                <a:path w="1565393" h="277790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1565393" cy="282552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0002513" y="1176032"/>
            <a:ext cx="8113963" cy="8082268"/>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665" r="-24665"/>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9" name="TextBox 9"/>
          <p:cNvSpPr txBox="1"/>
          <p:nvPr/>
        </p:nvSpPr>
        <p:spPr>
          <a:xfrm>
            <a:off x="508432" y="3278571"/>
            <a:ext cx="11456909" cy="3606032"/>
          </a:xfrm>
          <a:prstGeom prst="rect">
            <a:avLst/>
          </a:prstGeom>
        </p:spPr>
        <p:txBody>
          <a:bodyPr lIns="0" tIns="0" rIns="0" bIns="0" rtlCol="0" anchor="t">
            <a:spAutoFit/>
          </a:bodyPr>
          <a:lstStyle/>
          <a:p>
            <a:pPr algn="l">
              <a:lnSpc>
                <a:spcPts val="9667"/>
              </a:lnSpc>
            </a:pPr>
            <a:r>
              <a:rPr lang="en-US" sz="6905">
                <a:solidFill>
                  <a:srgbClr val="004AAD"/>
                </a:solidFill>
                <a:latin typeface="League Spartan"/>
              </a:rPr>
              <a:t>HOTEL RESERVATION ANALYSIS USING </a:t>
            </a:r>
          </a:p>
          <a:p>
            <a:pPr algn="l">
              <a:lnSpc>
                <a:spcPts val="9667"/>
              </a:lnSpc>
              <a:spcBef>
                <a:spcPct val="0"/>
              </a:spcBef>
            </a:pPr>
            <a:r>
              <a:rPr lang="en-US" sz="6905">
                <a:solidFill>
                  <a:srgbClr val="004AAD"/>
                </a:solidFill>
                <a:latin typeface="League Spartan"/>
              </a:rPr>
              <a:t>SQL</a:t>
            </a:r>
          </a:p>
        </p:txBody>
      </p:sp>
      <p:sp>
        <p:nvSpPr>
          <p:cNvPr id="10" name="TextBox 10"/>
          <p:cNvSpPr txBox="1"/>
          <p:nvPr/>
        </p:nvSpPr>
        <p:spPr>
          <a:xfrm>
            <a:off x="6001530" y="8683908"/>
            <a:ext cx="5149811" cy="574392"/>
          </a:xfrm>
          <a:prstGeom prst="rect">
            <a:avLst/>
          </a:prstGeom>
        </p:spPr>
        <p:txBody>
          <a:bodyPr lIns="0" tIns="0" rIns="0" bIns="0" rtlCol="0" anchor="t">
            <a:spAutoFit/>
          </a:bodyPr>
          <a:lstStyle/>
          <a:p>
            <a:pPr algn="ctr">
              <a:lnSpc>
                <a:spcPts val="4578"/>
              </a:lnSpc>
              <a:spcBef>
                <a:spcPct val="0"/>
              </a:spcBef>
            </a:pPr>
            <a:r>
              <a:rPr lang="en-US" sz="3522">
                <a:solidFill>
                  <a:srgbClr val="000000"/>
                </a:solidFill>
                <a:latin typeface="Arapey"/>
              </a:rPr>
              <a:t>PRESENTED BY: ANKITA DEY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288367">
            <a:off x="10991785" y="-141912"/>
            <a:ext cx="13553399" cy="7081651"/>
          </a:xfrm>
          <a:custGeom>
            <a:avLst/>
            <a:gdLst/>
            <a:ahLst/>
            <a:cxnLst/>
            <a:rect l="l" t="t" r="r" b="b"/>
            <a:pathLst>
              <a:path w="13553399" h="7081651">
                <a:moveTo>
                  <a:pt x="0" y="0"/>
                </a:moveTo>
                <a:lnTo>
                  <a:pt x="13553400" y="0"/>
                </a:lnTo>
                <a:lnTo>
                  <a:pt x="13553400" y="7081651"/>
                </a:lnTo>
                <a:lnTo>
                  <a:pt x="0" y="7081651"/>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41891" y="7101373"/>
            <a:ext cx="9379701" cy="9274179"/>
          </a:xfrm>
          <a:custGeom>
            <a:avLst/>
            <a:gdLst/>
            <a:ahLst/>
            <a:cxnLst/>
            <a:rect l="l" t="t" r="r" b="b"/>
            <a:pathLst>
              <a:path w="9379701" h="9274179">
                <a:moveTo>
                  <a:pt x="0" y="0"/>
                </a:moveTo>
                <a:lnTo>
                  <a:pt x="9379701" y="0"/>
                </a:lnTo>
                <a:lnTo>
                  <a:pt x="9379701"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5811411" y="6635764"/>
            <a:ext cx="2046536" cy="1763742"/>
          </a:xfrm>
          <a:custGeom>
            <a:avLst/>
            <a:gdLst/>
            <a:ahLst/>
            <a:cxnLst/>
            <a:rect l="l" t="t" r="r" b="b"/>
            <a:pathLst>
              <a:path w="2046536" h="1763742">
                <a:moveTo>
                  <a:pt x="0" y="0"/>
                </a:moveTo>
                <a:lnTo>
                  <a:pt x="2046536" y="0"/>
                </a:lnTo>
                <a:lnTo>
                  <a:pt x="2046536" y="1763742"/>
                </a:lnTo>
                <a:lnTo>
                  <a:pt x="0" y="17637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826453" y="6893907"/>
            <a:ext cx="6263293" cy="1505599"/>
          </a:xfrm>
          <a:custGeom>
            <a:avLst/>
            <a:gdLst/>
            <a:ahLst/>
            <a:cxnLst/>
            <a:rect l="l" t="t" r="r" b="b"/>
            <a:pathLst>
              <a:path w="6263293" h="1505599">
                <a:moveTo>
                  <a:pt x="0" y="0"/>
                </a:moveTo>
                <a:lnTo>
                  <a:pt x="6263293" y="0"/>
                </a:lnTo>
                <a:lnTo>
                  <a:pt x="6263293" y="1505599"/>
                </a:lnTo>
                <a:lnTo>
                  <a:pt x="0" y="1505599"/>
                </a:lnTo>
                <a:lnTo>
                  <a:pt x="0" y="0"/>
                </a:lnTo>
                <a:close/>
              </a:path>
            </a:pathLst>
          </a:custGeom>
          <a:blipFill>
            <a:blip r:embed="rId8"/>
            <a:stretch>
              <a:fillRect/>
            </a:stretch>
          </a:blipFill>
        </p:spPr>
      </p:sp>
      <p:sp>
        <p:nvSpPr>
          <p:cNvPr id="6" name="TextBox 6"/>
          <p:cNvSpPr txBox="1"/>
          <p:nvPr/>
        </p:nvSpPr>
        <p:spPr>
          <a:xfrm>
            <a:off x="0" y="-133350"/>
            <a:ext cx="18288000" cy="243230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 Query 3: What is the average price per room for reservations involving children?</a:t>
            </a:r>
          </a:p>
        </p:txBody>
      </p:sp>
      <p:sp>
        <p:nvSpPr>
          <p:cNvPr id="7" name="TextBox 7"/>
          <p:cNvSpPr txBox="1"/>
          <p:nvPr/>
        </p:nvSpPr>
        <p:spPr>
          <a:xfrm>
            <a:off x="629439" y="2905577"/>
            <a:ext cx="12410480" cy="3085465"/>
          </a:xfrm>
          <a:prstGeom prst="rect">
            <a:avLst/>
          </a:prstGeom>
        </p:spPr>
        <p:txBody>
          <a:bodyPr lIns="0" tIns="0" rIns="0" bIns="0" rtlCol="0" anchor="t">
            <a:spAutoFit/>
          </a:bodyPr>
          <a:lstStyle/>
          <a:p>
            <a:pPr algn="l">
              <a:lnSpc>
                <a:spcPts val="4940"/>
              </a:lnSpc>
            </a:pPr>
            <a:r>
              <a:rPr lang="en-US" sz="3800">
                <a:solidFill>
                  <a:srgbClr val="FFDE59"/>
                </a:solidFill>
                <a:latin typeface="Comic Sans Italics"/>
              </a:rPr>
              <a:t>select avg(avg_price_per_room), room_type_reserved </a:t>
            </a:r>
          </a:p>
          <a:p>
            <a:pPr algn="l">
              <a:lnSpc>
                <a:spcPts val="4940"/>
              </a:lnSpc>
            </a:pPr>
            <a:r>
              <a:rPr lang="en-US" sz="3800">
                <a:solidFill>
                  <a:srgbClr val="FFDE59"/>
                </a:solidFill>
                <a:latin typeface="Comic Sans Italics"/>
              </a:rPr>
              <a:t>from hotel_reservation</a:t>
            </a:r>
          </a:p>
          <a:p>
            <a:pPr algn="l">
              <a:lnSpc>
                <a:spcPts val="4940"/>
              </a:lnSpc>
            </a:pPr>
            <a:r>
              <a:rPr lang="en-US" sz="3800">
                <a:solidFill>
                  <a:srgbClr val="FFDE59"/>
                </a:solidFill>
                <a:latin typeface="Comic Sans Italics"/>
              </a:rPr>
              <a:t>where no_of_children&gt;0</a:t>
            </a:r>
          </a:p>
          <a:p>
            <a:pPr algn="l">
              <a:lnSpc>
                <a:spcPts val="4940"/>
              </a:lnSpc>
            </a:pPr>
            <a:r>
              <a:rPr lang="en-US" sz="3800">
                <a:solidFill>
                  <a:srgbClr val="FFDE59"/>
                </a:solidFill>
                <a:latin typeface="Comic Sans Italics"/>
              </a:rPr>
              <a:t>group by room_type_reserved</a:t>
            </a:r>
          </a:p>
          <a:p>
            <a:pPr algn="l">
              <a:lnSpc>
                <a:spcPts val="4940"/>
              </a:lnSpc>
              <a:spcBef>
                <a:spcPct val="0"/>
              </a:spcBef>
            </a:pPr>
            <a:r>
              <a:rPr lang="en-US" sz="3800">
                <a:solidFill>
                  <a:srgbClr val="FFDE59"/>
                </a:solidFill>
                <a:latin typeface="Comic Sans Italics"/>
              </a:rPr>
              <a:t>order by room_type_reserved asc;</a:t>
            </a:r>
          </a:p>
        </p:txBody>
      </p:sp>
      <p:sp>
        <p:nvSpPr>
          <p:cNvPr id="8" name="TextBox 8"/>
          <p:cNvSpPr txBox="1"/>
          <p:nvPr/>
        </p:nvSpPr>
        <p:spPr>
          <a:xfrm>
            <a:off x="8826453" y="6051818"/>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47206" y="6588694"/>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9351911" y="6940525"/>
            <a:ext cx="5541850" cy="2253280"/>
          </a:xfrm>
          <a:custGeom>
            <a:avLst/>
            <a:gdLst/>
            <a:ahLst/>
            <a:cxnLst/>
            <a:rect l="l" t="t" r="r" b="b"/>
            <a:pathLst>
              <a:path w="5541850" h="2253280">
                <a:moveTo>
                  <a:pt x="0" y="0"/>
                </a:moveTo>
                <a:lnTo>
                  <a:pt x="5541849" y="0"/>
                </a:lnTo>
                <a:lnTo>
                  <a:pt x="5541849" y="2253279"/>
                </a:lnTo>
                <a:lnTo>
                  <a:pt x="0" y="2253279"/>
                </a:lnTo>
                <a:lnTo>
                  <a:pt x="0" y="0"/>
                </a:lnTo>
                <a:close/>
              </a:path>
            </a:pathLst>
          </a:custGeom>
          <a:blipFill>
            <a:blip r:embed="rId4"/>
            <a:stretch>
              <a:fillRect/>
            </a:stretch>
          </a:blipFill>
        </p:spPr>
      </p:sp>
      <p:sp>
        <p:nvSpPr>
          <p:cNvPr id="4" name="TextBox 4"/>
          <p:cNvSpPr txBox="1"/>
          <p:nvPr/>
        </p:nvSpPr>
        <p:spPr>
          <a:xfrm>
            <a:off x="165540" y="69699"/>
            <a:ext cx="18122460" cy="367055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4: How many reservations were made for the year 20XX (replace XX with the desired year)?</a:t>
            </a:r>
          </a:p>
        </p:txBody>
      </p:sp>
      <p:sp>
        <p:nvSpPr>
          <p:cNvPr id="5" name="TextBox 5"/>
          <p:cNvSpPr txBox="1"/>
          <p:nvPr/>
        </p:nvSpPr>
        <p:spPr>
          <a:xfrm>
            <a:off x="847206" y="4238167"/>
            <a:ext cx="8095655" cy="1847215"/>
          </a:xfrm>
          <a:prstGeom prst="rect">
            <a:avLst/>
          </a:prstGeom>
        </p:spPr>
        <p:txBody>
          <a:bodyPr lIns="0" tIns="0" rIns="0" bIns="0" rtlCol="0" anchor="t">
            <a:spAutoFit/>
          </a:bodyPr>
          <a:lstStyle/>
          <a:p>
            <a:pPr algn="l">
              <a:lnSpc>
                <a:spcPts val="4939"/>
              </a:lnSpc>
            </a:pPr>
            <a:r>
              <a:rPr lang="en-US" sz="3799">
                <a:solidFill>
                  <a:srgbClr val="FFDE59"/>
                </a:solidFill>
                <a:latin typeface="Comic Sans Italics"/>
              </a:rPr>
              <a:t>select count(*) as total_reservation</a:t>
            </a:r>
          </a:p>
          <a:p>
            <a:pPr algn="l">
              <a:lnSpc>
                <a:spcPts val="4939"/>
              </a:lnSpc>
            </a:pPr>
            <a:r>
              <a:rPr lang="en-US" sz="3799">
                <a:solidFill>
                  <a:srgbClr val="FFDE59"/>
                </a:solidFill>
                <a:latin typeface="Comic Sans Italics"/>
              </a:rPr>
              <a:t>from hotel_reservation</a:t>
            </a:r>
          </a:p>
          <a:p>
            <a:pPr algn="l">
              <a:lnSpc>
                <a:spcPts val="4939"/>
              </a:lnSpc>
              <a:spcBef>
                <a:spcPct val="0"/>
              </a:spcBef>
            </a:pPr>
            <a:r>
              <a:rPr lang="en-US" sz="3799">
                <a:solidFill>
                  <a:srgbClr val="FFDE59"/>
                </a:solidFill>
                <a:latin typeface="Comic Sans Italics"/>
              </a:rPr>
              <a:t>where arrival_date like '%2018';</a:t>
            </a:r>
          </a:p>
        </p:txBody>
      </p:sp>
      <p:sp>
        <p:nvSpPr>
          <p:cNvPr id="6" name="Freeform 6"/>
          <p:cNvSpPr/>
          <p:nvPr/>
        </p:nvSpPr>
        <p:spPr>
          <a:xfrm>
            <a:off x="6946091" y="6940525"/>
            <a:ext cx="1341315" cy="1569624"/>
          </a:xfrm>
          <a:custGeom>
            <a:avLst/>
            <a:gdLst/>
            <a:ahLst/>
            <a:cxnLst/>
            <a:rect l="l" t="t" r="r" b="b"/>
            <a:pathLst>
              <a:path w="1341315" h="1569624">
                <a:moveTo>
                  <a:pt x="0" y="0"/>
                </a:moveTo>
                <a:lnTo>
                  <a:pt x="1341315" y="0"/>
                </a:lnTo>
                <a:lnTo>
                  <a:pt x="1341315" y="1569623"/>
                </a:lnTo>
                <a:lnTo>
                  <a:pt x="0" y="15696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144000" y="6037757"/>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31924" y="6692556"/>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8247293" y="7228877"/>
            <a:ext cx="6997867" cy="1658585"/>
          </a:xfrm>
          <a:custGeom>
            <a:avLst/>
            <a:gdLst/>
            <a:ahLst/>
            <a:cxnLst/>
            <a:rect l="l" t="t" r="r" b="b"/>
            <a:pathLst>
              <a:path w="6997867" h="1658585">
                <a:moveTo>
                  <a:pt x="0" y="0"/>
                </a:moveTo>
                <a:lnTo>
                  <a:pt x="6997867" y="0"/>
                </a:lnTo>
                <a:lnTo>
                  <a:pt x="6997867" y="1658586"/>
                </a:lnTo>
                <a:lnTo>
                  <a:pt x="0" y="1658586"/>
                </a:lnTo>
                <a:lnTo>
                  <a:pt x="0" y="0"/>
                </a:lnTo>
                <a:close/>
              </a:path>
            </a:pathLst>
          </a:custGeom>
          <a:blipFill>
            <a:blip r:embed="rId4"/>
            <a:stretch>
              <a:fillRect/>
            </a:stretch>
          </a:blipFill>
        </p:spPr>
      </p:sp>
      <p:sp>
        <p:nvSpPr>
          <p:cNvPr id="4" name="TextBox 4"/>
          <p:cNvSpPr txBox="1"/>
          <p:nvPr/>
        </p:nvSpPr>
        <p:spPr>
          <a:xfrm>
            <a:off x="431924" y="271992"/>
            <a:ext cx="17161153" cy="243230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5: What is the most commonly booked room type?</a:t>
            </a:r>
          </a:p>
        </p:txBody>
      </p:sp>
      <p:sp>
        <p:nvSpPr>
          <p:cNvPr id="5" name="TextBox 5"/>
          <p:cNvSpPr txBox="1"/>
          <p:nvPr/>
        </p:nvSpPr>
        <p:spPr>
          <a:xfrm>
            <a:off x="847206" y="3858957"/>
            <a:ext cx="12079963" cy="3704590"/>
          </a:xfrm>
          <a:prstGeom prst="rect">
            <a:avLst/>
          </a:prstGeom>
        </p:spPr>
        <p:txBody>
          <a:bodyPr lIns="0" tIns="0" rIns="0" bIns="0" rtlCol="0" anchor="t">
            <a:spAutoFit/>
          </a:bodyPr>
          <a:lstStyle/>
          <a:p>
            <a:pPr algn="l">
              <a:lnSpc>
                <a:spcPts val="4940"/>
              </a:lnSpc>
            </a:pPr>
            <a:r>
              <a:rPr lang="en-US" sz="3800">
                <a:solidFill>
                  <a:srgbClr val="FFDE59"/>
                </a:solidFill>
                <a:latin typeface="Comic Sans"/>
              </a:rPr>
              <a:t>select room_type_reserved,count(*) as total_booking</a:t>
            </a:r>
          </a:p>
          <a:p>
            <a:pPr algn="l">
              <a:lnSpc>
                <a:spcPts val="4940"/>
              </a:lnSpc>
            </a:pPr>
            <a:r>
              <a:rPr lang="en-US" sz="3800">
                <a:solidFill>
                  <a:srgbClr val="FFDE59"/>
                </a:solidFill>
                <a:latin typeface="Comic Sans"/>
              </a:rPr>
              <a:t>from hotel_reservation</a:t>
            </a:r>
          </a:p>
          <a:p>
            <a:pPr algn="l">
              <a:lnSpc>
                <a:spcPts val="4940"/>
              </a:lnSpc>
            </a:pPr>
            <a:r>
              <a:rPr lang="en-US" sz="3800">
                <a:solidFill>
                  <a:srgbClr val="FFDE59"/>
                </a:solidFill>
                <a:latin typeface="Comic Sans"/>
              </a:rPr>
              <a:t>group by room_type_reserved</a:t>
            </a:r>
          </a:p>
          <a:p>
            <a:pPr algn="l">
              <a:lnSpc>
                <a:spcPts val="4940"/>
              </a:lnSpc>
            </a:pPr>
            <a:r>
              <a:rPr lang="en-US" sz="3800">
                <a:solidFill>
                  <a:srgbClr val="FFDE59"/>
                </a:solidFill>
                <a:latin typeface="Comic Sans"/>
              </a:rPr>
              <a:t>order by count(*) desc</a:t>
            </a:r>
          </a:p>
          <a:p>
            <a:pPr algn="l">
              <a:lnSpc>
                <a:spcPts val="4940"/>
              </a:lnSpc>
            </a:pPr>
            <a:r>
              <a:rPr lang="en-US" sz="3800">
                <a:solidFill>
                  <a:srgbClr val="FFDE59"/>
                </a:solidFill>
                <a:latin typeface="Comic Sans"/>
              </a:rPr>
              <a:t>limit 1; </a:t>
            </a:r>
          </a:p>
          <a:p>
            <a:pPr algn="ctr">
              <a:lnSpc>
                <a:spcPts val="4940"/>
              </a:lnSpc>
              <a:spcBef>
                <a:spcPct val="0"/>
              </a:spcBef>
            </a:pPr>
            <a:endParaRPr lang="en-US" sz="3800">
              <a:solidFill>
                <a:srgbClr val="FFDE59"/>
              </a:solidFill>
              <a:latin typeface="Comic Sans"/>
            </a:endParaRPr>
          </a:p>
        </p:txBody>
      </p:sp>
      <p:sp>
        <p:nvSpPr>
          <p:cNvPr id="6" name="TextBox 6"/>
          <p:cNvSpPr txBox="1"/>
          <p:nvPr/>
        </p:nvSpPr>
        <p:spPr>
          <a:xfrm>
            <a:off x="8247293" y="6376771"/>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
        <p:nvSpPr>
          <p:cNvPr id="7" name="Freeform 7"/>
          <p:cNvSpPr/>
          <p:nvPr/>
        </p:nvSpPr>
        <p:spPr>
          <a:xfrm>
            <a:off x="5512688" y="6960717"/>
            <a:ext cx="1868261" cy="1352154"/>
          </a:xfrm>
          <a:custGeom>
            <a:avLst/>
            <a:gdLst/>
            <a:ahLst/>
            <a:cxnLst/>
            <a:rect l="l" t="t" r="r" b="b"/>
            <a:pathLst>
              <a:path w="1868261" h="1352154">
                <a:moveTo>
                  <a:pt x="0" y="0"/>
                </a:moveTo>
                <a:lnTo>
                  <a:pt x="1868261" y="0"/>
                </a:lnTo>
                <a:lnTo>
                  <a:pt x="1868261" y="1352154"/>
                </a:lnTo>
                <a:lnTo>
                  <a:pt x="0" y="1352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288367">
            <a:off x="8412315" y="2517048"/>
            <a:ext cx="13553399" cy="7081651"/>
          </a:xfrm>
          <a:custGeom>
            <a:avLst/>
            <a:gdLst/>
            <a:ahLst/>
            <a:cxnLst/>
            <a:rect l="l" t="t" r="r" b="b"/>
            <a:pathLst>
              <a:path w="13553399" h="7081651">
                <a:moveTo>
                  <a:pt x="0" y="0"/>
                </a:moveTo>
                <a:lnTo>
                  <a:pt x="13553399" y="0"/>
                </a:lnTo>
                <a:lnTo>
                  <a:pt x="13553399" y="7081651"/>
                </a:lnTo>
                <a:lnTo>
                  <a:pt x="0" y="7081651"/>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2569450" y="54450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7082774" y="7752145"/>
            <a:ext cx="5059875" cy="2073719"/>
          </a:xfrm>
          <a:custGeom>
            <a:avLst/>
            <a:gdLst/>
            <a:ahLst/>
            <a:cxnLst/>
            <a:rect l="l" t="t" r="r" b="b"/>
            <a:pathLst>
              <a:path w="5059875" h="2073719">
                <a:moveTo>
                  <a:pt x="0" y="0"/>
                </a:moveTo>
                <a:lnTo>
                  <a:pt x="5059875" y="0"/>
                </a:lnTo>
                <a:lnTo>
                  <a:pt x="5059875" y="2073720"/>
                </a:lnTo>
                <a:lnTo>
                  <a:pt x="0" y="2073720"/>
                </a:lnTo>
                <a:lnTo>
                  <a:pt x="0" y="0"/>
                </a:lnTo>
                <a:close/>
              </a:path>
            </a:pathLst>
          </a:custGeom>
          <a:blipFill>
            <a:blip r:embed="rId6"/>
            <a:stretch>
              <a:fillRect/>
            </a:stretch>
          </a:blipFill>
        </p:spPr>
      </p:sp>
      <p:sp>
        <p:nvSpPr>
          <p:cNvPr id="5" name="TextBox 5"/>
          <p:cNvSpPr txBox="1"/>
          <p:nvPr/>
        </p:nvSpPr>
        <p:spPr>
          <a:xfrm>
            <a:off x="847206" y="542670"/>
            <a:ext cx="16593589" cy="243230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6: How many reservations fall on a weekend (no_of_weekend_nights &gt; 0)?</a:t>
            </a:r>
          </a:p>
        </p:txBody>
      </p:sp>
      <p:sp>
        <p:nvSpPr>
          <p:cNvPr id="6" name="TextBox 6"/>
          <p:cNvSpPr txBox="1"/>
          <p:nvPr/>
        </p:nvSpPr>
        <p:spPr>
          <a:xfrm>
            <a:off x="1028700" y="4210659"/>
            <a:ext cx="7734895" cy="1847215"/>
          </a:xfrm>
          <a:prstGeom prst="rect">
            <a:avLst/>
          </a:prstGeom>
        </p:spPr>
        <p:txBody>
          <a:bodyPr lIns="0" tIns="0" rIns="0" bIns="0" rtlCol="0" anchor="t">
            <a:spAutoFit/>
          </a:bodyPr>
          <a:lstStyle/>
          <a:p>
            <a:pPr algn="l">
              <a:lnSpc>
                <a:spcPts val="4940"/>
              </a:lnSpc>
            </a:pPr>
            <a:r>
              <a:rPr lang="en-US" sz="3800">
                <a:solidFill>
                  <a:srgbClr val="FFDE59"/>
                </a:solidFill>
                <a:latin typeface="Comic Sans Italics"/>
              </a:rPr>
              <a:t>select count(*) as weekend_nights</a:t>
            </a:r>
          </a:p>
          <a:p>
            <a:pPr algn="l">
              <a:lnSpc>
                <a:spcPts val="4940"/>
              </a:lnSpc>
            </a:pPr>
            <a:r>
              <a:rPr lang="en-US" sz="3800">
                <a:solidFill>
                  <a:srgbClr val="FFDE59"/>
                </a:solidFill>
                <a:latin typeface="Comic Sans Italics"/>
              </a:rPr>
              <a:t>from hotel_reservation</a:t>
            </a:r>
          </a:p>
          <a:p>
            <a:pPr algn="l">
              <a:lnSpc>
                <a:spcPts val="4940"/>
              </a:lnSpc>
              <a:spcBef>
                <a:spcPct val="0"/>
              </a:spcBef>
            </a:pPr>
            <a:r>
              <a:rPr lang="en-US" sz="3800">
                <a:solidFill>
                  <a:srgbClr val="FFDE59"/>
                </a:solidFill>
                <a:latin typeface="Comic Sans Italics"/>
              </a:rPr>
              <a:t>where no_of_weekend_nights &gt; 0;</a:t>
            </a:r>
          </a:p>
        </p:txBody>
      </p:sp>
      <p:sp>
        <p:nvSpPr>
          <p:cNvPr id="7" name="TextBox 7"/>
          <p:cNvSpPr txBox="1"/>
          <p:nvPr/>
        </p:nvSpPr>
        <p:spPr>
          <a:xfrm>
            <a:off x="7082774" y="6957927"/>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
        <p:nvSpPr>
          <p:cNvPr id="8" name="Freeform 8"/>
          <p:cNvSpPr/>
          <p:nvPr/>
        </p:nvSpPr>
        <p:spPr>
          <a:xfrm>
            <a:off x="3834666" y="6621703"/>
            <a:ext cx="2135417" cy="1840341"/>
          </a:xfrm>
          <a:custGeom>
            <a:avLst/>
            <a:gdLst/>
            <a:ahLst/>
            <a:cxnLst/>
            <a:rect l="l" t="t" r="r" b="b"/>
            <a:pathLst>
              <a:path w="2135417" h="1840341">
                <a:moveTo>
                  <a:pt x="0" y="0"/>
                </a:moveTo>
                <a:lnTo>
                  <a:pt x="2135417" y="0"/>
                </a:lnTo>
                <a:lnTo>
                  <a:pt x="2135417" y="1840341"/>
                </a:lnTo>
                <a:lnTo>
                  <a:pt x="0" y="18403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288367">
            <a:off x="8095982" y="2517048"/>
            <a:ext cx="13553399" cy="7081651"/>
          </a:xfrm>
          <a:custGeom>
            <a:avLst/>
            <a:gdLst/>
            <a:ahLst/>
            <a:cxnLst/>
            <a:rect l="l" t="t" r="r" b="b"/>
            <a:pathLst>
              <a:path w="13553399" h="7081651">
                <a:moveTo>
                  <a:pt x="0" y="0"/>
                </a:moveTo>
                <a:lnTo>
                  <a:pt x="13553399" y="0"/>
                </a:lnTo>
                <a:lnTo>
                  <a:pt x="13553399" y="7081651"/>
                </a:lnTo>
                <a:lnTo>
                  <a:pt x="0" y="7081651"/>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2569450" y="54450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4504746" y="7914357"/>
            <a:ext cx="7920130" cy="1604077"/>
          </a:xfrm>
          <a:custGeom>
            <a:avLst/>
            <a:gdLst/>
            <a:ahLst/>
            <a:cxnLst/>
            <a:rect l="l" t="t" r="r" b="b"/>
            <a:pathLst>
              <a:path w="7920130" h="1604077">
                <a:moveTo>
                  <a:pt x="0" y="0"/>
                </a:moveTo>
                <a:lnTo>
                  <a:pt x="7920130" y="0"/>
                </a:lnTo>
                <a:lnTo>
                  <a:pt x="7920130" y="1604077"/>
                </a:lnTo>
                <a:lnTo>
                  <a:pt x="0" y="1604077"/>
                </a:lnTo>
                <a:lnTo>
                  <a:pt x="0" y="0"/>
                </a:lnTo>
                <a:close/>
              </a:path>
            </a:pathLst>
          </a:custGeom>
          <a:blipFill>
            <a:blip r:embed="rId6"/>
            <a:stretch>
              <a:fillRect/>
            </a:stretch>
          </a:blipFill>
        </p:spPr>
      </p:sp>
      <p:sp>
        <p:nvSpPr>
          <p:cNvPr id="5" name="Freeform 5"/>
          <p:cNvSpPr/>
          <p:nvPr/>
        </p:nvSpPr>
        <p:spPr>
          <a:xfrm>
            <a:off x="2002753" y="6907292"/>
            <a:ext cx="1442849" cy="2014129"/>
          </a:xfrm>
          <a:custGeom>
            <a:avLst/>
            <a:gdLst/>
            <a:ahLst/>
            <a:cxnLst/>
            <a:rect l="l" t="t" r="r" b="b"/>
            <a:pathLst>
              <a:path w="1442849" h="2014129">
                <a:moveTo>
                  <a:pt x="0" y="0"/>
                </a:moveTo>
                <a:lnTo>
                  <a:pt x="1442848" y="0"/>
                </a:lnTo>
                <a:lnTo>
                  <a:pt x="1442848" y="2014129"/>
                </a:lnTo>
                <a:lnTo>
                  <a:pt x="0" y="20141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0" y="306185"/>
            <a:ext cx="18086999" cy="243230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 Query 7: What is the highest and lowest lead time for reservations?</a:t>
            </a:r>
          </a:p>
        </p:txBody>
      </p:sp>
      <p:sp>
        <p:nvSpPr>
          <p:cNvPr id="7" name="TextBox 7"/>
          <p:cNvSpPr txBox="1"/>
          <p:nvPr/>
        </p:nvSpPr>
        <p:spPr>
          <a:xfrm>
            <a:off x="759078" y="4200843"/>
            <a:ext cx="10264735" cy="1847215"/>
          </a:xfrm>
          <a:prstGeom prst="rect">
            <a:avLst/>
          </a:prstGeom>
        </p:spPr>
        <p:txBody>
          <a:bodyPr lIns="0" tIns="0" rIns="0" bIns="0" rtlCol="0" anchor="t">
            <a:spAutoFit/>
          </a:bodyPr>
          <a:lstStyle/>
          <a:p>
            <a:pPr algn="l">
              <a:lnSpc>
                <a:spcPts val="4940"/>
              </a:lnSpc>
            </a:pPr>
            <a:r>
              <a:rPr lang="en-US" sz="3800">
                <a:solidFill>
                  <a:srgbClr val="FFDE59"/>
                </a:solidFill>
                <a:latin typeface="Comic Sans Italics"/>
              </a:rPr>
              <a:t>select max(lead_time) as highest_lead_time, </a:t>
            </a:r>
          </a:p>
          <a:p>
            <a:pPr algn="l">
              <a:lnSpc>
                <a:spcPts val="4940"/>
              </a:lnSpc>
            </a:pPr>
            <a:r>
              <a:rPr lang="en-US" sz="3800">
                <a:solidFill>
                  <a:srgbClr val="FFDE59"/>
                </a:solidFill>
                <a:latin typeface="Comic Sans Italics"/>
              </a:rPr>
              <a:t>min(lead_time) as lowest_lead_time</a:t>
            </a:r>
          </a:p>
          <a:p>
            <a:pPr algn="l">
              <a:lnSpc>
                <a:spcPts val="4940"/>
              </a:lnSpc>
              <a:spcBef>
                <a:spcPct val="0"/>
              </a:spcBef>
            </a:pPr>
            <a:r>
              <a:rPr lang="en-US" sz="3800">
                <a:solidFill>
                  <a:srgbClr val="FFDE59"/>
                </a:solidFill>
                <a:latin typeface="Comic Sans Italics"/>
              </a:rPr>
              <a:t>from hotel_reservation;</a:t>
            </a:r>
          </a:p>
        </p:txBody>
      </p:sp>
      <p:sp>
        <p:nvSpPr>
          <p:cNvPr id="8" name="TextBox 8"/>
          <p:cNvSpPr txBox="1"/>
          <p:nvPr/>
        </p:nvSpPr>
        <p:spPr>
          <a:xfrm>
            <a:off x="4504746" y="7188520"/>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288367">
            <a:off x="8071649" y="2371048"/>
            <a:ext cx="13553399" cy="7081651"/>
          </a:xfrm>
          <a:custGeom>
            <a:avLst/>
            <a:gdLst/>
            <a:ahLst/>
            <a:cxnLst/>
            <a:rect l="l" t="t" r="r" b="b"/>
            <a:pathLst>
              <a:path w="13553399" h="7081651">
                <a:moveTo>
                  <a:pt x="0" y="0"/>
                </a:moveTo>
                <a:lnTo>
                  <a:pt x="13553399" y="0"/>
                </a:lnTo>
                <a:lnTo>
                  <a:pt x="13553399" y="7081651"/>
                </a:lnTo>
                <a:lnTo>
                  <a:pt x="0" y="7081651"/>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137014" y="5326786"/>
            <a:ext cx="9379701" cy="9274179"/>
          </a:xfrm>
          <a:custGeom>
            <a:avLst/>
            <a:gdLst/>
            <a:ahLst/>
            <a:cxnLst/>
            <a:rect l="l" t="t" r="r" b="b"/>
            <a:pathLst>
              <a:path w="9379701" h="9274179">
                <a:moveTo>
                  <a:pt x="0" y="0"/>
                </a:moveTo>
                <a:lnTo>
                  <a:pt x="9379701" y="0"/>
                </a:lnTo>
                <a:lnTo>
                  <a:pt x="9379701"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4049173" y="7861917"/>
            <a:ext cx="8665460" cy="1561922"/>
          </a:xfrm>
          <a:custGeom>
            <a:avLst/>
            <a:gdLst/>
            <a:ahLst/>
            <a:cxnLst/>
            <a:rect l="l" t="t" r="r" b="b"/>
            <a:pathLst>
              <a:path w="8665460" h="1561922">
                <a:moveTo>
                  <a:pt x="0" y="0"/>
                </a:moveTo>
                <a:lnTo>
                  <a:pt x="8665460" y="0"/>
                </a:lnTo>
                <a:lnTo>
                  <a:pt x="8665460" y="1561923"/>
                </a:lnTo>
                <a:lnTo>
                  <a:pt x="0" y="1561923"/>
                </a:lnTo>
                <a:lnTo>
                  <a:pt x="0" y="0"/>
                </a:lnTo>
                <a:close/>
              </a:path>
            </a:pathLst>
          </a:custGeom>
          <a:blipFill>
            <a:blip r:embed="rId6"/>
            <a:stretch>
              <a:fillRect/>
            </a:stretch>
          </a:blipFill>
        </p:spPr>
      </p:sp>
      <p:sp>
        <p:nvSpPr>
          <p:cNvPr id="5" name="TextBox 5"/>
          <p:cNvSpPr txBox="1"/>
          <p:nvPr/>
        </p:nvSpPr>
        <p:spPr>
          <a:xfrm>
            <a:off x="0" y="60671"/>
            <a:ext cx="18288000" cy="243230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8: What is the most common market segment type for reservations?</a:t>
            </a:r>
          </a:p>
        </p:txBody>
      </p:sp>
      <p:sp>
        <p:nvSpPr>
          <p:cNvPr id="6" name="TextBox 6"/>
          <p:cNvSpPr txBox="1"/>
          <p:nvPr/>
        </p:nvSpPr>
        <p:spPr>
          <a:xfrm>
            <a:off x="697621" y="3802599"/>
            <a:ext cx="15824835" cy="3704590"/>
          </a:xfrm>
          <a:prstGeom prst="rect">
            <a:avLst/>
          </a:prstGeom>
        </p:spPr>
        <p:txBody>
          <a:bodyPr lIns="0" tIns="0" rIns="0" bIns="0" rtlCol="0" anchor="t">
            <a:spAutoFit/>
          </a:bodyPr>
          <a:lstStyle/>
          <a:p>
            <a:pPr algn="l">
              <a:lnSpc>
                <a:spcPts val="4939"/>
              </a:lnSpc>
            </a:pPr>
            <a:r>
              <a:rPr lang="en-US" sz="3799">
                <a:solidFill>
                  <a:srgbClr val="FFDE59"/>
                </a:solidFill>
                <a:latin typeface="Comic Sans Italics"/>
              </a:rPr>
              <a:t>select market_segment_type,count(*) as total_market_segment_type</a:t>
            </a:r>
          </a:p>
          <a:p>
            <a:pPr algn="l">
              <a:lnSpc>
                <a:spcPts val="4939"/>
              </a:lnSpc>
            </a:pPr>
            <a:r>
              <a:rPr lang="en-US" sz="3799">
                <a:solidFill>
                  <a:srgbClr val="FFDE59"/>
                </a:solidFill>
                <a:latin typeface="Comic Sans Italics"/>
              </a:rPr>
              <a:t>from hotel_reservation</a:t>
            </a:r>
          </a:p>
          <a:p>
            <a:pPr algn="l">
              <a:lnSpc>
                <a:spcPts val="4939"/>
              </a:lnSpc>
            </a:pPr>
            <a:r>
              <a:rPr lang="en-US" sz="3799">
                <a:solidFill>
                  <a:srgbClr val="FFDE59"/>
                </a:solidFill>
                <a:latin typeface="Comic Sans Italics"/>
              </a:rPr>
              <a:t>group by market_segment_type</a:t>
            </a:r>
          </a:p>
          <a:p>
            <a:pPr algn="l">
              <a:lnSpc>
                <a:spcPts val="4939"/>
              </a:lnSpc>
            </a:pPr>
            <a:r>
              <a:rPr lang="en-US" sz="3799">
                <a:solidFill>
                  <a:srgbClr val="FFDE59"/>
                </a:solidFill>
                <a:latin typeface="Comic Sans Italics"/>
              </a:rPr>
              <a:t>order by count(*) desc</a:t>
            </a:r>
          </a:p>
          <a:p>
            <a:pPr algn="l">
              <a:lnSpc>
                <a:spcPts val="4939"/>
              </a:lnSpc>
            </a:pPr>
            <a:r>
              <a:rPr lang="en-US" sz="3799">
                <a:solidFill>
                  <a:srgbClr val="FFDE59"/>
                </a:solidFill>
                <a:latin typeface="Comic Sans Italics"/>
              </a:rPr>
              <a:t>limit 1; </a:t>
            </a:r>
          </a:p>
          <a:p>
            <a:pPr algn="ctr">
              <a:lnSpc>
                <a:spcPts val="4939"/>
              </a:lnSpc>
              <a:spcBef>
                <a:spcPct val="0"/>
              </a:spcBef>
            </a:pPr>
            <a:endParaRPr lang="en-US" sz="3799">
              <a:solidFill>
                <a:srgbClr val="FFDE59"/>
              </a:solidFill>
              <a:latin typeface="Comic Sans Italics"/>
            </a:endParaRPr>
          </a:p>
        </p:txBody>
      </p:sp>
      <p:sp>
        <p:nvSpPr>
          <p:cNvPr id="7" name="TextBox 7"/>
          <p:cNvSpPr txBox="1"/>
          <p:nvPr/>
        </p:nvSpPr>
        <p:spPr>
          <a:xfrm>
            <a:off x="3866235" y="7191404"/>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
        <p:nvSpPr>
          <p:cNvPr id="8" name="Freeform 8"/>
          <p:cNvSpPr/>
          <p:nvPr/>
        </p:nvSpPr>
        <p:spPr>
          <a:xfrm>
            <a:off x="1836443" y="7239029"/>
            <a:ext cx="1321033" cy="1632737"/>
          </a:xfrm>
          <a:custGeom>
            <a:avLst/>
            <a:gdLst/>
            <a:ahLst/>
            <a:cxnLst/>
            <a:rect l="l" t="t" r="r" b="b"/>
            <a:pathLst>
              <a:path w="1321033" h="1632737">
                <a:moveTo>
                  <a:pt x="0" y="0"/>
                </a:moveTo>
                <a:lnTo>
                  <a:pt x="1321033" y="0"/>
                </a:lnTo>
                <a:lnTo>
                  <a:pt x="1321033" y="1632737"/>
                </a:lnTo>
                <a:lnTo>
                  <a:pt x="0" y="16327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288367">
            <a:off x="9794568" y="2283302"/>
            <a:ext cx="13553399" cy="7081651"/>
          </a:xfrm>
          <a:custGeom>
            <a:avLst/>
            <a:gdLst/>
            <a:ahLst/>
            <a:cxnLst/>
            <a:rect l="l" t="t" r="r" b="b"/>
            <a:pathLst>
              <a:path w="13553399" h="7081651">
                <a:moveTo>
                  <a:pt x="0" y="0"/>
                </a:moveTo>
                <a:lnTo>
                  <a:pt x="13553399" y="0"/>
                </a:lnTo>
                <a:lnTo>
                  <a:pt x="13553399" y="7081651"/>
                </a:lnTo>
                <a:lnTo>
                  <a:pt x="0" y="7081651"/>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184311" y="5468677"/>
            <a:ext cx="9379701" cy="9274179"/>
          </a:xfrm>
          <a:custGeom>
            <a:avLst/>
            <a:gdLst/>
            <a:ahLst/>
            <a:cxnLst/>
            <a:rect l="l" t="t" r="r" b="b"/>
            <a:pathLst>
              <a:path w="9379701" h="9274179">
                <a:moveTo>
                  <a:pt x="0" y="0"/>
                </a:moveTo>
                <a:lnTo>
                  <a:pt x="9379701" y="0"/>
                </a:lnTo>
                <a:lnTo>
                  <a:pt x="9379701"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6642649" y="7357675"/>
            <a:ext cx="5904190" cy="1593194"/>
          </a:xfrm>
          <a:custGeom>
            <a:avLst/>
            <a:gdLst/>
            <a:ahLst/>
            <a:cxnLst/>
            <a:rect l="l" t="t" r="r" b="b"/>
            <a:pathLst>
              <a:path w="5904190" h="1593194">
                <a:moveTo>
                  <a:pt x="0" y="0"/>
                </a:moveTo>
                <a:lnTo>
                  <a:pt x="5904190" y="0"/>
                </a:lnTo>
                <a:lnTo>
                  <a:pt x="5904190" y="1593194"/>
                </a:lnTo>
                <a:lnTo>
                  <a:pt x="0" y="1593194"/>
                </a:lnTo>
                <a:lnTo>
                  <a:pt x="0" y="0"/>
                </a:lnTo>
                <a:close/>
              </a:path>
            </a:pathLst>
          </a:custGeom>
          <a:blipFill>
            <a:blip r:embed="rId6"/>
            <a:stretch>
              <a:fillRect/>
            </a:stretch>
          </a:blipFill>
        </p:spPr>
      </p:sp>
      <p:sp>
        <p:nvSpPr>
          <p:cNvPr id="5" name="TextBox 5"/>
          <p:cNvSpPr txBox="1"/>
          <p:nvPr/>
        </p:nvSpPr>
        <p:spPr>
          <a:xfrm>
            <a:off x="169092" y="187942"/>
            <a:ext cx="17705070" cy="243230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9: How many reservations have a booking status of "Confirmed"?</a:t>
            </a:r>
          </a:p>
        </p:txBody>
      </p:sp>
      <p:sp>
        <p:nvSpPr>
          <p:cNvPr id="6" name="TextBox 6"/>
          <p:cNvSpPr txBox="1"/>
          <p:nvPr/>
        </p:nvSpPr>
        <p:spPr>
          <a:xfrm>
            <a:off x="886809" y="3976912"/>
            <a:ext cx="9141619" cy="1847215"/>
          </a:xfrm>
          <a:prstGeom prst="rect">
            <a:avLst/>
          </a:prstGeom>
        </p:spPr>
        <p:txBody>
          <a:bodyPr lIns="0" tIns="0" rIns="0" bIns="0" rtlCol="0" anchor="t">
            <a:spAutoFit/>
          </a:bodyPr>
          <a:lstStyle/>
          <a:p>
            <a:pPr algn="l">
              <a:lnSpc>
                <a:spcPts val="4940"/>
              </a:lnSpc>
            </a:pPr>
            <a:r>
              <a:rPr lang="en-US" sz="3800">
                <a:solidFill>
                  <a:srgbClr val="FFDE59"/>
                </a:solidFill>
                <a:latin typeface="Comic Sans Italics"/>
              </a:rPr>
              <a:t>select count(*) as confirmed_booking</a:t>
            </a:r>
          </a:p>
          <a:p>
            <a:pPr algn="l">
              <a:lnSpc>
                <a:spcPts val="4940"/>
              </a:lnSpc>
            </a:pPr>
            <a:r>
              <a:rPr lang="en-US" sz="3800">
                <a:solidFill>
                  <a:srgbClr val="FFDE59"/>
                </a:solidFill>
                <a:latin typeface="Comic Sans Italics"/>
              </a:rPr>
              <a:t>from hotel_reservation</a:t>
            </a:r>
          </a:p>
          <a:p>
            <a:pPr algn="l">
              <a:lnSpc>
                <a:spcPts val="4940"/>
              </a:lnSpc>
              <a:spcBef>
                <a:spcPct val="0"/>
              </a:spcBef>
            </a:pPr>
            <a:r>
              <a:rPr lang="en-US" sz="3800">
                <a:solidFill>
                  <a:srgbClr val="FFDE59"/>
                </a:solidFill>
                <a:latin typeface="Comic Sans Italics"/>
              </a:rPr>
              <a:t>where booking_status = 'Not_Canceled';</a:t>
            </a:r>
          </a:p>
        </p:txBody>
      </p:sp>
      <p:sp>
        <p:nvSpPr>
          <p:cNvPr id="7" name="TextBox 7"/>
          <p:cNvSpPr txBox="1"/>
          <p:nvPr/>
        </p:nvSpPr>
        <p:spPr>
          <a:xfrm>
            <a:off x="6642649" y="6573737"/>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
        <p:nvSpPr>
          <p:cNvPr id="8" name="Freeform 8"/>
          <p:cNvSpPr/>
          <p:nvPr/>
        </p:nvSpPr>
        <p:spPr>
          <a:xfrm>
            <a:off x="3140062" y="6621362"/>
            <a:ext cx="2135417" cy="1840341"/>
          </a:xfrm>
          <a:custGeom>
            <a:avLst/>
            <a:gdLst/>
            <a:ahLst/>
            <a:cxnLst/>
            <a:rect l="l" t="t" r="r" b="b"/>
            <a:pathLst>
              <a:path w="2135417" h="1840341">
                <a:moveTo>
                  <a:pt x="0" y="0"/>
                </a:moveTo>
                <a:lnTo>
                  <a:pt x="2135417" y="0"/>
                </a:lnTo>
                <a:lnTo>
                  <a:pt x="2135417" y="1840341"/>
                </a:lnTo>
                <a:lnTo>
                  <a:pt x="0" y="18403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10935" y="7553408"/>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7621191" y="7688676"/>
            <a:ext cx="1341315" cy="1569624"/>
          </a:xfrm>
          <a:custGeom>
            <a:avLst/>
            <a:gdLst/>
            <a:ahLst/>
            <a:cxnLst/>
            <a:rect l="l" t="t" r="r" b="b"/>
            <a:pathLst>
              <a:path w="1341315" h="1569624">
                <a:moveTo>
                  <a:pt x="0" y="0"/>
                </a:moveTo>
                <a:lnTo>
                  <a:pt x="1341315" y="0"/>
                </a:lnTo>
                <a:lnTo>
                  <a:pt x="1341315" y="1569624"/>
                </a:lnTo>
                <a:lnTo>
                  <a:pt x="0" y="15696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952037" y="8114350"/>
            <a:ext cx="6280158" cy="1563631"/>
          </a:xfrm>
          <a:custGeom>
            <a:avLst/>
            <a:gdLst/>
            <a:ahLst/>
            <a:cxnLst/>
            <a:rect l="l" t="t" r="r" b="b"/>
            <a:pathLst>
              <a:path w="6280158" h="1563631">
                <a:moveTo>
                  <a:pt x="0" y="0"/>
                </a:moveTo>
                <a:lnTo>
                  <a:pt x="6280158" y="0"/>
                </a:lnTo>
                <a:lnTo>
                  <a:pt x="6280158" y="1563631"/>
                </a:lnTo>
                <a:lnTo>
                  <a:pt x="0" y="1563631"/>
                </a:lnTo>
                <a:lnTo>
                  <a:pt x="0" y="0"/>
                </a:lnTo>
                <a:close/>
              </a:path>
            </a:pathLst>
          </a:custGeom>
          <a:blipFill>
            <a:blip r:embed="rId6"/>
            <a:stretch>
              <a:fillRect/>
            </a:stretch>
          </a:blipFill>
        </p:spPr>
      </p:sp>
      <p:sp>
        <p:nvSpPr>
          <p:cNvPr id="5" name="TextBox 5"/>
          <p:cNvSpPr txBox="1"/>
          <p:nvPr/>
        </p:nvSpPr>
        <p:spPr>
          <a:xfrm>
            <a:off x="665711" y="-133350"/>
            <a:ext cx="16593589" cy="367055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10: What is the total number of adults and children across all reservations?</a:t>
            </a:r>
          </a:p>
        </p:txBody>
      </p:sp>
      <p:sp>
        <p:nvSpPr>
          <p:cNvPr id="6" name="TextBox 6"/>
          <p:cNvSpPr txBox="1"/>
          <p:nvPr/>
        </p:nvSpPr>
        <p:spPr>
          <a:xfrm>
            <a:off x="1028700" y="3848818"/>
            <a:ext cx="8140065" cy="3704590"/>
          </a:xfrm>
          <a:prstGeom prst="rect">
            <a:avLst/>
          </a:prstGeom>
        </p:spPr>
        <p:txBody>
          <a:bodyPr lIns="0" tIns="0" rIns="0" bIns="0" rtlCol="0" anchor="t">
            <a:spAutoFit/>
          </a:bodyPr>
          <a:lstStyle/>
          <a:p>
            <a:pPr algn="l">
              <a:lnSpc>
                <a:spcPts val="4939"/>
              </a:lnSpc>
            </a:pPr>
            <a:r>
              <a:rPr lang="en-US" sz="3799">
                <a:solidFill>
                  <a:srgbClr val="FFDE59"/>
                </a:solidFill>
                <a:latin typeface="Comic Sans Italics"/>
              </a:rPr>
              <a:t>select sum(no_of_adults) as adults, </a:t>
            </a:r>
          </a:p>
          <a:p>
            <a:pPr algn="l">
              <a:lnSpc>
                <a:spcPts val="4939"/>
              </a:lnSpc>
            </a:pPr>
            <a:r>
              <a:rPr lang="en-US" sz="3799">
                <a:solidFill>
                  <a:srgbClr val="FFDE59"/>
                </a:solidFill>
                <a:latin typeface="Comic Sans Italics"/>
              </a:rPr>
              <a:t>sum(no_of_children) as children,</a:t>
            </a:r>
          </a:p>
          <a:p>
            <a:pPr algn="l">
              <a:lnSpc>
                <a:spcPts val="4939"/>
              </a:lnSpc>
            </a:pPr>
            <a:r>
              <a:rPr lang="en-US" sz="3799">
                <a:solidFill>
                  <a:srgbClr val="FFDE59"/>
                </a:solidFill>
                <a:latin typeface="Comic Sans Italics"/>
              </a:rPr>
              <a:t>room_type_reserved</a:t>
            </a:r>
          </a:p>
          <a:p>
            <a:pPr algn="l">
              <a:lnSpc>
                <a:spcPts val="4939"/>
              </a:lnSpc>
            </a:pPr>
            <a:r>
              <a:rPr lang="en-US" sz="3799">
                <a:solidFill>
                  <a:srgbClr val="FFDE59"/>
                </a:solidFill>
                <a:latin typeface="Comic Sans Italics"/>
              </a:rPr>
              <a:t>from hotel_reservation</a:t>
            </a:r>
          </a:p>
          <a:p>
            <a:pPr algn="l">
              <a:lnSpc>
                <a:spcPts val="4939"/>
              </a:lnSpc>
            </a:pPr>
            <a:r>
              <a:rPr lang="en-US" sz="3799">
                <a:solidFill>
                  <a:srgbClr val="FFDE59"/>
                </a:solidFill>
                <a:latin typeface="Comic Sans Italics"/>
              </a:rPr>
              <a:t>group by room_type_reserved</a:t>
            </a:r>
          </a:p>
          <a:p>
            <a:pPr algn="l">
              <a:lnSpc>
                <a:spcPts val="4939"/>
              </a:lnSpc>
              <a:spcBef>
                <a:spcPct val="0"/>
              </a:spcBef>
            </a:pPr>
            <a:r>
              <a:rPr lang="en-US" sz="3799">
                <a:solidFill>
                  <a:srgbClr val="FFDE59"/>
                </a:solidFill>
                <a:latin typeface="Comic Sans Italics"/>
              </a:rPr>
              <a:t>order by room_type_reserved asc;</a:t>
            </a:r>
          </a:p>
        </p:txBody>
      </p:sp>
      <p:sp>
        <p:nvSpPr>
          <p:cNvPr id="7" name="TextBox 7"/>
          <p:cNvSpPr txBox="1"/>
          <p:nvPr/>
        </p:nvSpPr>
        <p:spPr>
          <a:xfrm>
            <a:off x="9952037" y="7237623"/>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288367">
            <a:off x="8591917" y="2065803"/>
            <a:ext cx="13553399" cy="7081651"/>
          </a:xfrm>
          <a:custGeom>
            <a:avLst/>
            <a:gdLst/>
            <a:ahLst/>
            <a:cxnLst/>
            <a:rect l="l" t="t" r="r" b="b"/>
            <a:pathLst>
              <a:path w="13553399" h="7081651">
                <a:moveTo>
                  <a:pt x="0" y="0"/>
                </a:moveTo>
                <a:lnTo>
                  <a:pt x="13553399" y="0"/>
                </a:lnTo>
                <a:lnTo>
                  <a:pt x="13553399" y="7081651"/>
                </a:lnTo>
                <a:lnTo>
                  <a:pt x="0" y="7081651"/>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66069" y="56066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4593275" y="7879783"/>
            <a:ext cx="7928877" cy="1774294"/>
          </a:xfrm>
          <a:custGeom>
            <a:avLst/>
            <a:gdLst/>
            <a:ahLst/>
            <a:cxnLst/>
            <a:rect l="l" t="t" r="r" b="b"/>
            <a:pathLst>
              <a:path w="7928877" h="1774294">
                <a:moveTo>
                  <a:pt x="0" y="0"/>
                </a:moveTo>
                <a:lnTo>
                  <a:pt x="7928878" y="0"/>
                </a:lnTo>
                <a:lnTo>
                  <a:pt x="7928878" y="1774294"/>
                </a:lnTo>
                <a:lnTo>
                  <a:pt x="0" y="1774294"/>
                </a:lnTo>
                <a:lnTo>
                  <a:pt x="0" y="0"/>
                </a:lnTo>
                <a:close/>
              </a:path>
            </a:pathLst>
          </a:custGeom>
          <a:blipFill>
            <a:blip r:embed="rId6"/>
            <a:stretch>
              <a:fillRect/>
            </a:stretch>
          </a:blipFill>
        </p:spPr>
      </p:sp>
      <p:sp>
        <p:nvSpPr>
          <p:cNvPr id="5" name="Freeform 5"/>
          <p:cNvSpPr/>
          <p:nvPr/>
        </p:nvSpPr>
        <p:spPr>
          <a:xfrm>
            <a:off x="7461075" y="5655186"/>
            <a:ext cx="2193277" cy="1682842"/>
          </a:xfrm>
          <a:custGeom>
            <a:avLst/>
            <a:gdLst/>
            <a:ahLst/>
            <a:cxnLst/>
            <a:rect l="l" t="t" r="r" b="b"/>
            <a:pathLst>
              <a:path w="2193277" h="1682842">
                <a:moveTo>
                  <a:pt x="0" y="0"/>
                </a:moveTo>
                <a:lnTo>
                  <a:pt x="2193278" y="0"/>
                </a:lnTo>
                <a:lnTo>
                  <a:pt x="2193278" y="1682842"/>
                </a:lnTo>
                <a:lnTo>
                  <a:pt x="0" y="16828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847206" y="258887"/>
            <a:ext cx="16593589" cy="367055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11:What is the average number of weekend nights for reservations involving children?</a:t>
            </a:r>
          </a:p>
        </p:txBody>
      </p:sp>
      <p:sp>
        <p:nvSpPr>
          <p:cNvPr id="7" name="TextBox 7"/>
          <p:cNvSpPr txBox="1"/>
          <p:nvPr/>
        </p:nvSpPr>
        <p:spPr>
          <a:xfrm>
            <a:off x="613529" y="4381232"/>
            <a:ext cx="16645771" cy="1847215"/>
          </a:xfrm>
          <a:prstGeom prst="rect">
            <a:avLst/>
          </a:prstGeom>
        </p:spPr>
        <p:txBody>
          <a:bodyPr lIns="0" tIns="0" rIns="0" bIns="0" rtlCol="0" anchor="t">
            <a:spAutoFit/>
          </a:bodyPr>
          <a:lstStyle/>
          <a:p>
            <a:pPr algn="l">
              <a:lnSpc>
                <a:spcPts val="4940"/>
              </a:lnSpc>
            </a:pPr>
            <a:r>
              <a:rPr lang="en-US" sz="3800">
                <a:solidFill>
                  <a:srgbClr val="FFDE59"/>
                </a:solidFill>
                <a:latin typeface="Comic Sans Italics"/>
              </a:rPr>
              <a:t>select avg(no_of_weekend_nights) as avg_weekend_nights_with_children</a:t>
            </a:r>
          </a:p>
          <a:p>
            <a:pPr algn="l">
              <a:lnSpc>
                <a:spcPts val="4940"/>
              </a:lnSpc>
            </a:pPr>
            <a:r>
              <a:rPr lang="en-US" sz="3800">
                <a:solidFill>
                  <a:srgbClr val="FFDE59"/>
                </a:solidFill>
                <a:latin typeface="Comic Sans Italics"/>
              </a:rPr>
              <a:t>from hotel_reservation</a:t>
            </a:r>
          </a:p>
          <a:p>
            <a:pPr algn="l">
              <a:lnSpc>
                <a:spcPts val="4940"/>
              </a:lnSpc>
              <a:spcBef>
                <a:spcPct val="0"/>
              </a:spcBef>
            </a:pPr>
            <a:r>
              <a:rPr lang="en-US" sz="3800">
                <a:solidFill>
                  <a:srgbClr val="FFDE59"/>
                </a:solidFill>
                <a:latin typeface="Comic Sans Italics"/>
              </a:rPr>
              <a:t>where no_of_children&gt;0;</a:t>
            </a:r>
          </a:p>
        </p:txBody>
      </p:sp>
      <p:sp>
        <p:nvSpPr>
          <p:cNvPr id="8" name="TextBox 8"/>
          <p:cNvSpPr txBox="1"/>
          <p:nvPr/>
        </p:nvSpPr>
        <p:spPr>
          <a:xfrm>
            <a:off x="4593275" y="7022243"/>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623975" y="7495162"/>
            <a:ext cx="9379701" cy="9274179"/>
          </a:xfrm>
          <a:custGeom>
            <a:avLst/>
            <a:gdLst/>
            <a:ahLst/>
            <a:cxnLst/>
            <a:rect l="l" t="t" r="r" b="b"/>
            <a:pathLst>
              <a:path w="9379701" h="9274179">
                <a:moveTo>
                  <a:pt x="0" y="0"/>
                </a:moveTo>
                <a:lnTo>
                  <a:pt x="9379701" y="0"/>
                </a:lnTo>
                <a:lnTo>
                  <a:pt x="9379701" y="9274179"/>
                </a:lnTo>
                <a:lnTo>
                  <a:pt x="0" y="927417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403189" y="3686044"/>
            <a:ext cx="4310290" cy="6293918"/>
          </a:xfrm>
          <a:custGeom>
            <a:avLst/>
            <a:gdLst/>
            <a:ahLst/>
            <a:cxnLst/>
            <a:rect l="l" t="t" r="r" b="b"/>
            <a:pathLst>
              <a:path w="4310290" h="6293918">
                <a:moveTo>
                  <a:pt x="0" y="0"/>
                </a:moveTo>
                <a:lnTo>
                  <a:pt x="4310289" y="0"/>
                </a:lnTo>
                <a:lnTo>
                  <a:pt x="4310289" y="6293918"/>
                </a:lnTo>
                <a:lnTo>
                  <a:pt x="0" y="6293918"/>
                </a:lnTo>
                <a:lnTo>
                  <a:pt x="0" y="0"/>
                </a:lnTo>
                <a:close/>
              </a:path>
            </a:pathLst>
          </a:custGeom>
          <a:blipFill>
            <a:blip r:embed="rId4"/>
            <a:stretch>
              <a:fillRect/>
            </a:stretch>
          </a:blipFill>
        </p:spPr>
      </p:sp>
      <p:sp>
        <p:nvSpPr>
          <p:cNvPr id="4" name="TextBox 4"/>
          <p:cNvSpPr txBox="1"/>
          <p:nvPr/>
        </p:nvSpPr>
        <p:spPr>
          <a:xfrm>
            <a:off x="665711" y="235239"/>
            <a:ext cx="16593589" cy="243230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12: How many reservations were made in each month of the year?</a:t>
            </a:r>
          </a:p>
        </p:txBody>
      </p:sp>
      <p:sp>
        <p:nvSpPr>
          <p:cNvPr id="5" name="TextBox 5"/>
          <p:cNvSpPr txBox="1"/>
          <p:nvPr/>
        </p:nvSpPr>
        <p:spPr>
          <a:xfrm>
            <a:off x="295596" y="3657469"/>
            <a:ext cx="12256246" cy="4038569"/>
          </a:xfrm>
          <a:prstGeom prst="rect">
            <a:avLst/>
          </a:prstGeom>
        </p:spPr>
        <p:txBody>
          <a:bodyPr lIns="0" tIns="0" rIns="0" bIns="0" rtlCol="0" anchor="t">
            <a:spAutoFit/>
          </a:bodyPr>
          <a:lstStyle/>
          <a:p>
            <a:pPr algn="l">
              <a:lnSpc>
                <a:spcPts val="4622"/>
              </a:lnSpc>
            </a:pPr>
            <a:r>
              <a:rPr lang="en-US" sz="3555">
                <a:solidFill>
                  <a:srgbClr val="FFDE59"/>
                </a:solidFill>
                <a:latin typeface="Comic Sans Italics"/>
              </a:rPr>
              <a:t>select count(*) as no_of_reservation,</a:t>
            </a:r>
          </a:p>
          <a:p>
            <a:pPr algn="l">
              <a:lnSpc>
                <a:spcPts val="4622"/>
              </a:lnSpc>
            </a:pPr>
            <a:r>
              <a:rPr lang="en-US" sz="3555">
                <a:solidFill>
                  <a:srgbClr val="FFDE59"/>
                </a:solidFill>
                <a:latin typeface="Comic Sans Italics"/>
              </a:rPr>
              <a:t>month(str_to_date(arrival_date,'%d-%m-%Y')) as month,</a:t>
            </a:r>
          </a:p>
          <a:p>
            <a:pPr algn="l">
              <a:lnSpc>
                <a:spcPts val="4622"/>
              </a:lnSpc>
            </a:pPr>
            <a:r>
              <a:rPr lang="en-US" sz="3555">
                <a:solidFill>
                  <a:srgbClr val="FFDE59"/>
                </a:solidFill>
                <a:latin typeface="Comic Sans Italics"/>
              </a:rPr>
              <a:t>year(str_to_date(arrival_date,'%d-%m-%Y')) as year</a:t>
            </a:r>
          </a:p>
          <a:p>
            <a:pPr algn="l">
              <a:lnSpc>
                <a:spcPts val="4622"/>
              </a:lnSpc>
            </a:pPr>
            <a:r>
              <a:rPr lang="en-US" sz="3555">
                <a:solidFill>
                  <a:srgbClr val="FFDE59"/>
                </a:solidFill>
                <a:latin typeface="Comic Sans Italics"/>
              </a:rPr>
              <a:t>from hotel_reservation</a:t>
            </a:r>
          </a:p>
          <a:p>
            <a:pPr algn="l">
              <a:lnSpc>
                <a:spcPts val="4622"/>
              </a:lnSpc>
            </a:pPr>
            <a:r>
              <a:rPr lang="en-US" sz="3555">
                <a:solidFill>
                  <a:srgbClr val="FFDE59"/>
                </a:solidFill>
                <a:latin typeface="Comic Sans Italics"/>
              </a:rPr>
              <a:t>group by month(str_to_date(arrival_date,'%d-%m-%Y')), </a:t>
            </a:r>
          </a:p>
          <a:p>
            <a:pPr algn="l">
              <a:lnSpc>
                <a:spcPts val="4622"/>
              </a:lnSpc>
            </a:pPr>
            <a:r>
              <a:rPr lang="en-US" sz="3555">
                <a:solidFill>
                  <a:srgbClr val="FFDE59"/>
                </a:solidFill>
                <a:latin typeface="Comic Sans Italics"/>
              </a:rPr>
              <a:t>year(str_to_date(arrival_date,'%d-%m-%Y'))</a:t>
            </a:r>
          </a:p>
          <a:p>
            <a:pPr algn="l">
              <a:lnSpc>
                <a:spcPts val="4622"/>
              </a:lnSpc>
              <a:spcBef>
                <a:spcPct val="0"/>
              </a:spcBef>
            </a:pPr>
            <a:r>
              <a:rPr lang="en-US" sz="3555">
                <a:solidFill>
                  <a:srgbClr val="FFDE59"/>
                </a:solidFill>
                <a:latin typeface="Comic Sans Italics"/>
              </a:rPr>
              <a:t>order by month asc;</a:t>
            </a:r>
          </a:p>
        </p:txBody>
      </p:sp>
      <p:sp>
        <p:nvSpPr>
          <p:cNvPr id="6" name="TextBox 6"/>
          <p:cNvSpPr txBox="1"/>
          <p:nvPr/>
        </p:nvSpPr>
        <p:spPr>
          <a:xfrm>
            <a:off x="13238477" y="2861008"/>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
        <p:nvSpPr>
          <p:cNvPr id="7" name="Freeform 7"/>
          <p:cNvSpPr/>
          <p:nvPr/>
        </p:nvSpPr>
        <p:spPr>
          <a:xfrm>
            <a:off x="10135415" y="7291796"/>
            <a:ext cx="1868261" cy="1352154"/>
          </a:xfrm>
          <a:custGeom>
            <a:avLst/>
            <a:gdLst/>
            <a:ahLst/>
            <a:cxnLst/>
            <a:rect l="l" t="t" r="r" b="b"/>
            <a:pathLst>
              <a:path w="1868261" h="1352154">
                <a:moveTo>
                  <a:pt x="0" y="0"/>
                </a:moveTo>
                <a:lnTo>
                  <a:pt x="1868261" y="0"/>
                </a:lnTo>
                <a:lnTo>
                  <a:pt x="1868261" y="1352154"/>
                </a:lnTo>
                <a:lnTo>
                  <a:pt x="0" y="1352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3134"/>
        </a:solidFill>
        <a:effectLst/>
      </p:bgPr>
    </p:bg>
    <p:spTree>
      <p:nvGrpSpPr>
        <p:cNvPr id="1" name=""/>
        <p:cNvGrpSpPr/>
        <p:nvPr/>
      </p:nvGrpSpPr>
      <p:grpSpPr>
        <a:xfrm>
          <a:off x="0" y="0"/>
          <a:ext cx="0" cy="0"/>
          <a:chOff x="0" y="0"/>
          <a:chExt cx="0" cy="0"/>
        </a:xfrm>
      </p:grpSpPr>
      <p:sp>
        <p:nvSpPr>
          <p:cNvPr id="2" name="Freeform 2"/>
          <p:cNvSpPr/>
          <p:nvPr/>
        </p:nvSpPr>
        <p:spPr>
          <a:xfrm rot="1257840">
            <a:off x="9587899" y="-1323153"/>
            <a:ext cx="14604082" cy="10249410"/>
          </a:xfrm>
          <a:custGeom>
            <a:avLst/>
            <a:gdLst/>
            <a:ahLst/>
            <a:cxnLst/>
            <a:rect l="l" t="t" r="r" b="b"/>
            <a:pathLst>
              <a:path w="14604082" h="10249410">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14085821" y="4281235"/>
            <a:ext cx="7842530" cy="6791277"/>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26973" r="-26973"/>
              </a:stretch>
            </a:blipFill>
          </p:spPr>
        </p:sp>
      </p:grpSp>
      <p:grpSp>
        <p:nvGrpSpPr>
          <p:cNvPr id="5" name="Group 5"/>
          <p:cNvGrpSpPr/>
          <p:nvPr/>
        </p:nvGrpSpPr>
        <p:grpSpPr>
          <a:xfrm>
            <a:off x="8429789" y="1365903"/>
            <a:ext cx="6733218" cy="5830663"/>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946" r="-14946"/>
              </a:stretch>
            </a:blipFill>
          </p:spPr>
        </p:sp>
      </p:grpSp>
      <p:grpSp>
        <p:nvGrpSpPr>
          <p:cNvPr id="7" name="Group 7"/>
          <p:cNvGrpSpPr/>
          <p:nvPr/>
        </p:nvGrpSpPr>
        <p:grpSpPr>
          <a:xfrm>
            <a:off x="14085821" y="-1886632"/>
            <a:ext cx="6733218" cy="5830663"/>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26" r="-14926"/>
              </a:stretch>
            </a:blipFill>
          </p:spPr>
        </p:sp>
      </p:grpSp>
      <p:grpSp>
        <p:nvGrpSpPr>
          <p:cNvPr id="9" name="Group 9"/>
          <p:cNvGrpSpPr/>
          <p:nvPr/>
        </p:nvGrpSpPr>
        <p:grpSpPr>
          <a:xfrm>
            <a:off x="8556624" y="-4775587"/>
            <a:ext cx="6479547" cy="5568361"/>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1B70E1">
                    <a:alpha val="40000"/>
                  </a:srgbClr>
                </a:gs>
                <a:gs pos="100000">
                  <a:srgbClr val="9CF4F8">
                    <a:alpha val="40000"/>
                  </a:srgbClr>
                </a:gs>
              </a:gsLst>
              <a:lin ang="0"/>
            </a:gradFill>
          </p:spPr>
        </p:sp>
        <p:sp>
          <p:nvSpPr>
            <p:cNvPr id="11" name="TextBox 11"/>
            <p:cNvSpPr txBox="1"/>
            <p:nvPr/>
          </p:nvSpPr>
          <p:spPr>
            <a:xfrm>
              <a:off x="114300" y="-28575"/>
              <a:ext cx="584200" cy="727075"/>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8629294" y="7768066"/>
            <a:ext cx="6406877" cy="5505910"/>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1B70E1">
                    <a:alpha val="40000"/>
                  </a:srgbClr>
                </a:gs>
                <a:gs pos="100000">
                  <a:srgbClr val="9CF4F8">
                    <a:alpha val="40000"/>
                  </a:srgbClr>
                </a:gs>
              </a:gsLst>
              <a:lin ang="0"/>
            </a:gradFill>
          </p:spPr>
        </p:sp>
        <p:sp>
          <p:nvSpPr>
            <p:cNvPr id="14" name="TextBox 14"/>
            <p:cNvSpPr txBox="1"/>
            <p:nvPr/>
          </p:nvSpPr>
          <p:spPr>
            <a:xfrm>
              <a:off x="114300" y="-28575"/>
              <a:ext cx="584200" cy="727075"/>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923137" y="1914527"/>
            <a:ext cx="6349525" cy="1094283"/>
          </a:xfrm>
          <a:prstGeom prst="rect">
            <a:avLst/>
          </a:prstGeom>
        </p:spPr>
        <p:txBody>
          <a:bodyPr lIns="0" tIns="0" rIns="0" bIns="0" rtlCol="0" anchor="t">
            <a:spAutoFit/>
          </a:bodyPr>
          <a:lstStyle/>
          <a:p>
            <a:pPr marL="0" lvl="0" indent="0" algn="l">
              <a:lnSpc>
                <a:spcPts val="8985"/>
              </a:lnSpc>
              <a:spcBef>
                <a:spcPct val="0"/>
              </a:spcBef>
            </a:pPr>
            <a:r>
              <a:rPr lang="en-US" sz="6417" spc="417">
                <a:solidFill>
                  <a:srgbClr val="FFFFFF"/>
                </a:solidFill>
                <a:latin typeface="Alata"/>
              </a:rPr>
              <a:t>Content</a:t>
            </a:r>
          </a:p>
        </p:txBody>
      </p:sp>
      <p:sp>
        <p:nvSpPr>
          <p:cNvPr id="16" name="Freeform 16"/>
          <p:cNvSpPr/>
          <p:nvPr/>
        </p:nvSpPr>
        <p:spPr>
          <a:xfrm>
            <a:off x="-5218810" y="3529969"/>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7">
              <a:alphaModFix amt="16000"/>
              <a:extLst>
                <a:ext uri="{96DAC541-7B7A-43D3-8B79-37D633B846F1}">
                  <asvg:svgBlip xmlns:asvg="http://schemas.microsoft.com/office/drawing/2016/SVG/main" r:embed="rId8"/>
                </a:ext>
              </a:extLst>
            </a:blip>
            <a:stretch>
              <a:fillRect/>
            </a:stretch>
          </a:blipFill>
          <a:ln cap="sq">
            <a:noFill/>
            <a:prstDash val="solid"/>
            <a:miter/>
          </a:ln>
        </p:spPr>
      </p:sp>
      <p:sp>
        <p:nvSpPr>
          <p:cNvPr id="17" name="TextBox 17"/>
          <p:cNvSpPr txBox="1"/>
          <p:nvPr/>
        </p:nvSpPr>
        <p:spPr>
          <a:xfrm>
            <a:off x="1623716" y="3273439"/>
            <a:ext cx="6227035" cy="4521329"/>
          </a:xfrm>
          <a:prstGeom prst="rect">
            <a:avLst/>
          </a:prstGeom>
        </p:spPr>
        <p:txBody>
          <a:bodyPr lIns="0" tIns="0" rIns="0" bIns="0" rtlCol="0" anchor="t">
            <a:spAutoFit/>
          </a:bodyPr>
          <a:lstStyle/>
          <a:p>
            <a:pPr marL="794842" lvl="1" indent="-397421" algn="l">
              <a:lnSpc>
                <a:spcPts val="5154"/>
              </a:lnSpc>
              <a:buFont typeface="Arial"/>
              <a:buChar char="•"/>
            </a:pPr>
            <a:r>
              <a:rPr lang="en-US" sz="3681" spc="261">
                <a:solidFill>
                  <a:srgbClr val="FFFFFF"/>
                </a:solidFill>
                <a:latin typeface="Glacial Indifference"/>
              </a:rPr>
              <a:t>Overview</a:t>
            </a:r>
          </a:p>
          <a:p>
            <a:pPr marL="794842" lvl="1" indent="-397421" algn="l">
              <a:lnSpc>
                <a:spcPts val="5154"/>
              </a:lnSpc>
              <a:buFont typeface="Arial"/>
              <a:buChar char="•"/>
            </a:pPr>
            <a:r>
              <a:rPr lang="en-US" sz="3681" spc="261">
                <a:solidFill>
                  <a:srgbClr val="FFFFFF"/>
                </a:solidFill>
                <a:latin typeface="Glacial Indifference"/>
              </a:rPr>
              <a:t>Goals &amp; Objectives</a:t>
            </a:r>
          </a:p>
          <a:p>
            <a:pPr marL="794842" lvl="1" indent="-397421" algn="l">
              <a:lnSpc>
                <a:spcPts val="5154"/>
              </a:lnSpc>
              <a:buFont typeface="Arial"/>
              <a:buChar char="•"/>
            </a:pPr>
            <a:r>
              <a:rPr lang="en-US" sz="3681" spc="261">
                <a:solidFill>
                  <a:srgbClr val="FFFFFF"/>
                </a:solidFill>
                <a:latin typeface="Glacial Indifference"/>
              </a:rPr>
              <a:t>The Project</a:t>
            </a:r>
          </a:p>
          <a:p>
            <a:pPr marL="794842" lvl="1" indent="-397421" algn="l">
              <a:lnSpc>
                <a:spcPts val="5154"/>
              </a:lnSpc>
              <a:buFont typeface="Arial"/>
              <a:buChar char="•"/>
            </a:pPr>
            <a:r>
              <a:rPr lang="en-US" sz="3681" spc="261">
                <a:solidFill>
                  <a:srgbClr val="FFFFFF"/>
                </a:solidFill>
                <a:latin typeface="Glacial Indifference"/>
              </a:rPr>
              <a:t>Dataset Details</a:t>
            </a:r>
          </a:p>
          <a:p>
            <a:pPr marL="794842" lvl="1" indent="-397421" algn="l">
              <a:lnSpc>
                <a:spcPts val="5154"/>
              </a:lnSpc>
              <a:buFont typeface="Arial"/>
              <a:buChar char="•"/>
            </a:pPr>
            <a:r>
              <a:rPr lang="en-US" sz="3681" spc="261">
                <a:solidFill>
                  <a:srgbClr val="FFFFFF"/>
                </a:solidFill>
                <a:latin typeface="Glacial Indifference"/>
              </a:rPr>
              <a:t>Project Details</a:t>
            </a:r>
          </a:p>
          <a:p>
            <a:pPr marL="794842" lvl="1" indent="-397421" algn="l">
              <a:lnSpc>
                <a:spcPts val="5154"/>
              </a:lnSpc>
              <a:buFont typeface="Arial"/>
              <a:buChar char="•"/>
            </a:pPr>
            <a:r>
              <a:rPr lang="en-US" sz="3681" spc="261">
                <a:solidFill>
                  <a:srgbClr val="FFFFFF"/>
                </a:solidFill>
                <a:latin typeface="Glacial Indifference"/>
              </a:rPr>
              <a:t>Overall insights</a:t>
            </a:r>
          </a:p>
          <a:p>
            <a:pPr marL="794842" lvl="1" indent="-397421" algn="l">
              <a:lnSpc>
                <a:spcPts val="5154"/>
              </a:lnSpc>
              <a:buFont typeface="Arial"/>
              <a:buChar char="•"/>
            </a:pPr>
            <a:r>
              <a:rPr lang="en-US" sz="3681" spc="261">
                <a:solidFill>
                  <a:srgbClr val="FFFFFF"/>
                </a:solidFill>
                <a:latin typeface="Glacial Indifference"/>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0" y="7845979"/>
            <a:ext cx="9379701" cy="9274179"/>
          </a:xfrm>
          <a:custGeom>
            <a:avLst/>
            <a:gdLst/>
            <a:ahLst/>
            <a:cxnLst/>
            <a:rect l="l" t="t" r="r" b="b"/>
            <a:pathLst>
              <a:path w="9379701" h="9274179">
                <a:moveTo>
                  <a:pt x="0" y="0"/>
                </a:moveTo>
                <a:lnTo>
                  <a:pt x="9379701" y="0"/>
                </a:lnTo>
                <a:lnTo>
                  <a:pt x="9379701" y="9274179"/>
                </a:lnTo>
                <a:lnTo>
                  <a:pt x="0" y="927417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0421021" y="6210787"/>
            <a:ext cx="6372773" cy="3828168"/>
          </a:xfrm>
          <a:custGeom>
            <a:avLst/>
            <a:gdLst/>
            <a:ahLst/>
            <a:cxnLst/>
            <a:rect l="l" t="t" r="r" b="b"/>
            <a:pathLst>
              <a:path w="6372773" h="3828168">
                <a:moveTo>
                  <a:pt x="0" y="0"/>
                </a:moveTo>
                <a:lnTo>
                  <a:pt x="6372773" y="0"/>
                </a:lnTo>
                <a:lnTo>
                  <a:pt x="6372773" y="3828168"/>
                </a:lnTo>
                <a:lnTo>
                  <a:pt x="0" y="3828168"/>
                </a:lnTo>
                <a:lnTo>
                  <a:pt x="0" y="0"/>
                </a:lnTo>
                <a:close/>
              </a:path>
            </a:pathLst>
          </a:custGeom>
          <a:blipFill>
            <a:blip r:embed="rId4"/>
            <a:stretch>
              <a:fillRect/>
            </a:stretch>
          </a:blipFill>
        </p:spPr>
      </p:sp>
      <p:sp>
        <p:nvSpPr>
          <p:cNvPr id="4" name="TextBox 4"/>
          <p:cNvSpPr txBox="1"/>
          <p:nvPr/>
        </p:nvSpPr>
        <p:spPr>
          <a:xfrm>
            <a:off x="165540" y="19601"/>
            <a:ext cx="17532175" cy="3307052"/>
          </a:xfrm>
          <a:prstGeom prst="rect">
            <a:avLst/>
          </a:prstGeom>
        </p:spPr>
        <p:txBody>
          <a:bodyPr lIns="0" tIns="0" rIns="0" bIns="0" rtlCol="0" anchor="t">
            <a:spAutoFit/>
          </a:bodyPr>
          <a:lstStyle/>
          <a:p>
            <a:pPr algn="ctr">
              <a:lnSpc>
                <a:spcPts val="8821"/>
              </a:lnSpc>
              <a:spcBef>
                <a:spcPct val="0"/>
              </a:spcBef>
            </a:pPr>
            <a:r>
              <a:rPr lang="en-US" sz="6301">
                <a:solidFill>
                  <a:srgbClr val="BBCBCD"/>
                </a:solidFill>
                <a:latin typeface="Eczar"/>
              </a:rPr>
              <a:t>Query 13: What is the average number of nights (both weekend and weekday) spent by guests for each room type?</a:t>
            </a:r>
          </a:p>
        </p:txBody>
      </p:sp>
      <p:sp>
        <p:nvSpPr>
          <p:cNvPr id="5" name="TextBox 5"/>
          <p:cNvSpPr txBox="1"/>
          <p:nvPr/>
        </p:nvSpPr>
        <p:spPr>
          <a:xfrm>
            <a:off x="381929" y="3811696"/>
            <a:ext cx="14442877" cy="3085465"/>
          </a:xfrm>
          <a:prstGeom prst="rect">
            <a:avLst/>
          </a:prstGeom>
        </p:spPr>
        <p:txBody>
          <a:bodyPr lIns="0" tIns="0" rIns="0" bIns="0" rtlCol="0" anchor="t">
            <a:spAutoFit/>
          </a:bodyPr>
          <a:lstStyle/>
          <a:p>
            <a:pPr algn="l">
              <a:lnSpc>
                <a:spcPts val="4940"/>
              </a:lnSpc>
            </a:pPr>
            <a:r>
              <a:rPr lang="en-US" sz="3800">
                <a:solidFill>
                  <a:srgbClr val="FFDE59"/>
                </a:solidFill>
                <a:latin typeface="Comic Sans Italics"/>
              </a:rPr>
              <a:t>select room_type_reserved, </a:t>
            </a:r>
          </a:p>
          <a:p>
            <a:pPr algn="l">
              <a:lnSpc>
                <a:spcPts val="4940"/>
              </a:lnSpc>
            </a:pPr>
            <a:r>
              <a:rPr lang="en-US" sz="3800">
                <a:solidFill>
                  <a:srgbClr val="FFDE59"/>
                </a:solidFill>
                <a:latin typeface="Comic Sans Italics"/>
              </a:rPr>
              <a:t>avg(no_of_weekend_nights + no_of_week_nights) as avg_nights</a:t>
            </a:r>
          </a:p>
          <a:p>
            <a:pPr algn="l">
              <a:lnSpc>
                <a:spcPts val="4940"/>
              </a:lnSpc>
            </a:pPr>
            <a:r>
              <a:rPr lang="en-US" sz="3800">
                <a:solidFill>
                  <a:srgbClr val="FFDE59"/>
                </a:solidFill>
                <a:latin typeface="Comic Sans Italics"/>
              </a:rPr>
              <a:t>from hotel_reservation</a:t>
            </a:r>
          </a:p>
          <a:p>
            <a:pPr algn="l">
              <a:lnSpc>
                <a:spcPts val="4940"/>
              </a:lnSpc>
            </a:pPr>
            <a:r>
              <a:rPr lang="en-US" sz="3800">
                <a:solidFill>
                  <a:srgbClr val="FFDE59"/>
                </a:solidFill>
                <a:latin typeface="Comic Sans Italics"/>
              </a:rPr>
              <a:t>group by room_type_reserved</a:t>
            </a:r>
          </a:p>
          <a:p>
            <a:pPr algn="l">
              <a:lnSpc>
                <a:spcPts val="4940"/>
              </a:lnSpc>
              <a:spcBef>
                <a:spcPct val="0"/>
              </a:spcBef>
            </a:pPr>
            <a:r>
              <a:rPr lang="en-US" sz="3800">
                <a:solidFill>
                  <a:srgbClr val="FFDE59"/>
                </a:solidFill>
                <a:latin typeface="Comic Sans Italics"/>
              </a:rPr>
              <a:t>order by room_type_reserved;</a:t>
            </a:r>
          </a:p>
        </p:txBody>
      </p:sp>
      <p:sp>
        <p:nvSpPr>
          <p:cNvPr id="6" name="TextBox 6"/>
          <p:cNvSpPr txBox="1"/>
          <p:nvPr/>
        </p:nvSpPr>
        <p:spPr>
          <a:xfrm>
            <a:off x="10235114" y="5325854"/>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
        <p:nvSpPr>
          <p:cNvPr id="7" name="Freeform 7"/>
          <p:cNvSpPr/>
          <p:nvPr/>
        </p:nvSpPr>
        <p:spPr>
          <a:xfrm>
            <a:off x="7054914" y="7340625"/>
            <a:ext cx="1551574" cy="1917675"/>
          </a:xfrm>
          <a:custGeom>
            <a:avLst/>
            <a:gdLst/>
            <a:ahLst/>
            <a:cxnLst/>
            <a:rect l="l" t="t" r="r" b="b"/>
            <a:pathLst>
              <a:path w="1551574" h="1917675">
                <a:moveTo>
                  <a:pt x="0" y="0"/>
                </a:moveTo>
                <a:lnTo>
                  <a:pt x="1551573" y="0"/>
                </a:lnTo>
                <a:lnTo>
                  <a:pt x="1551573" y="1917675"/>
                </a:lnTo>
                <a:lnTo>
                  <a:pt x="0" y="19176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288367">
            <a:off x="11102769" y="3347261"/>
            <a:ext cx="13553399" cy="7081651"/>
          </a:xfrm>
          <a:custGeom>
            <a:avLst/>
            <a:gdLst/>
            <a:ahLst/>
            <a:cxnLst/>
            <a:rect l="l" t="t" r="r" b="b"/>
            <a:pathLst>
              <a:path w="13553399" h="7081651">
                <a:moveTo>
                  <a:pt x="0" y="0"/>
                </a:moveTo>
                <a:lnTo>
                  <a:pt x="13553400" y="0"/>
                </a:lnTo>
                <a:lnTo>
                  <a:pt x="13553400" y="7081651"/>
                </a:lnTo>
                <a:lnTo>
                  <a:pt x="0" y="7081651"/>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799173" y="5649911"/>
            <a:ext cx="9379701" cy="9274179"/>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4977746" y="8533734"/>
            <a:ext cx="8332509" cy="1449132"/>
          </a:xfrm>
          <a:custGeom>
            <a:avLst/>
            <a:gdLst/>
            <a:ahLst/>
            <a:cxnLst/>
            <a:rect l="l" t="t" r="r" b="b"/>
            <a:pathLst>
              <a:path w="8332509" h="1449132">
                <a:moveTo>
                  <a:pt x="0" y="0"/>
                </a:moveTo>
                <a:lnTo>
                  <a:pt x="8332508" y="0"/>
                </a:lnTo>
                <a:lnTo>
                  <a:pt x="8332508" y="1449132"/>
                </a:lnTo>
                <a:lnTo>
                  <a:pt x="0" y="1449132"/>
                </a:lnTo>
                <a:lnTo>
                  <a:pt x="0" y="0"/>
                </a:lnTo>
                <a:close/>
              </a:path>
            </a:pathLst>
          </a:custGeom>
          <a:blipFill>
            <a:blip r:embed="rId6"/>
            <a:stretch>
              <a:fillRect/>
            </a:stretch>
          </a:blipFill>
        </p:spPr>
      </p:sp>
      <p:sp>
        <p:nvSpPr>
          <p:cNvPr id="5" name="TextBox 5"/>
          <p:cNvSpPr txBox="1"/>
          <p:nvPr/>
        </p:nvSpPr>
        <p:spPr>
          <a:xfrm>
            <a:off x="322206" y="104670"/>
            <a:ext cx="17764427" cy="367055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14: For reservations involving children, what is the most common room type, and what is the average price for that room type?</a:t>
            </a:r>
          </a:p>
        </p:txBody>
      </p:sp>
      <p:sp>
        <p:nvSpPr>
          <p:cNvPr id="6" name="TextBox 6"/>
          <p:cNvSpPr txBox="1"/>
          <p:nvPr/>
        </p:nvSpPr>
        <p:spPr>
          <a:xfrm>
            <a:off x="539310" y="4797969"/>
            <a:ext cx="15069860" cy="3085465"/>
          </a:xfrm>
          <a:prstGeom prst="rect">
            <a:avLst/>
          </a:prstGeom>
        </p:spPr>
        <p:txBody>
          <a:bodyPr lIns="0" tIns="0" rIns="0" bIns="0" rtlCol="0" anchor="t">
            <a:spAutoFit/>
          </a:bodyPr>
          <a:lstStyle/>
          <a:p>
            <a:pPr algn="l">
              <a:lnSpc>
                <a:spcPts val="4940"/>
              </a:lnSpc>
            </a:pPr>
            <a:r>
              <a:rPr lang="en-US" sz="3800">
                <a:solidFill>
                  <a:srgbClr val="FFDE59"/>
                </a:solidFill>
                <a:latin typeface="Comic Sans Italics"/>
              </a:rPr>
              <a:t>select room_type_reserved,avg(avg_price_per_room) as avg_price</a:t>
            </a:r>
          </a:p>
          <a:p>
            <a:pPr algn="l">
              <a:lnSpc>
                <a:spcPts val="4940"/>
              </a:lnSpc>
            </a:pPr>
            <a:r>
              <a:rPr lang="en-US" sz="3800">
                <a:solidFill>
                  <a:srgbClr val="FFDE59"/>
                </a:solidFill>
                <a:latin typeface="Comic Sans Italics"/>
              </a:rPr>
              <a:t>from hotel_reservation</a:t>
            </a:r>
          </a:p>
          <a:p>
            <a:pPr algn="l">
              <a:lnSpc>
                <a:spcPts val="4940"/>
              </a:lnSpc>
            </a:pPr>
            <a:r>
              <a:rPr lang="en-US" sz="3800">
                <a:solidFill>
                  <a:srgbClr val="FFDE59"/>
                </a:solidFill>
                <a:latin typeface="Comic Sans Italics"/>
              </a:rPr>
              <a:t>group by room_type_reserved</a:t>
            </a:r>
          </a:p>
          <a:p>
            <a:pPr algn="l">
              <a:lnSpc>
                <a:spcPts val="4940"/>
              </a:lnSpc>
            </a:pPr>
            <a:r>
              <a:rPr lang="en-US" sz="3800">
                <a:solidFill>
                  <a:srgbClr val="FFDE59"/>
                </a:solidFill>
                <a:latin typeface="Comic Sans Italics"/>
              </a:rPr>
              <a:t>order by count(*) desc</a:t>
            </a:r>
          </a:p>
          <a:p>
            <a:pPr algn="l">
              <a:lnSpc>
                <a:spcPts val="4940"/>
              </a:lnSpc>
              <a:spcBef>
                <a:spcPct val="0"/>
              </a:spcBef>
            </a:pPr>
            <a:r>
              <a:rPr lang="en-US" sz="3800">
                <a:solidFill>
                  <a:srgbClr val="FFDE59"/>
                </a:solidFill>
                <a:latin typeface="Comic Sans Italics"/>
              </a:rPr>
              <a:t>limit 1;  </a:t>
            </a:r>
          </a:p>
        </p:txBody>
      </p:sp>
      <p:sp>
        <p:nvSpPr>
          <p:cNvPr id="7" name="TextBox 7"/>
          <p:cNvSpPr txBox="1"/>
          <p:nvPr/>
        </p:nvSpPr>
        <p:spPr>
          <a:xfrm>
            <a:off x="4977746" y="7835809"/>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
        <p:nvSpPr>
          <p:cNvPr id="8" name="Freeform 8"/>
          <p:cNvSpPr/>
          <p:nvPr/>
        </p:nvSpPr>
        <p:spPr>
          <a:xfrm>
            <a:off x="2198243" y="8151595"/>
            <a:ext cx="1595309" cy="1374866"/>
          </a:xfrm>
          <a:custGeom>
            <a:avLst/>
            <a:gdLst/>
            <a:ahLst/>
            <a:cxnLst/>
            <a:rect l="l" t="t" r="r" b="b"/>
            <a:pathLst>
              <a:path w="1595309" h="1374866">
                <a:moveTo>
                  <a:pt x="0" y="0"/>
                </a:moveTo>
                <a:lnTo>
                  <a:pt x="1595309" y="0"/>
                </a:lnTo>
                <a:lnTo>
                  <a:pt x="1595309" y="1374866"/>
                </a:lnTo>
                <a:lnTo>
                  <a:pt x="0" y="13748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0" y="6550720"/>
            <a:ext cx="9379701" cy="9274179"/>
          </a:xfrm>
          <a:custGeom>
            <a:avLst/>
            <a:gdLst/>
            <a:ahLst/>
            <a:cxnLst/>
            <a:rect l="l" t="t" r="r" b="b"/>
            <a:pathLst>
              <a:path w="9379701" h="9274179">
                <a:moveTo>
                  <a:pt x="0" y="0"/>
                </a:moveTo>
                <a:lnTo>
                  <a:pt x="9379701" y="0"/>
                </a:lnTo>
                <a:lnTo>
                  <a:pt x="9379701" y="9274179"/>
                </a:lnTo>
                <a:lnTo>
                  <a:pt x="0" y="927417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0079610" y="6337883"/>
            <a:ext cx="7013749" cy="3605660"/>
          </a:xfrm>
          <a:custGeom>
            <a:avLst/>
            <a:gdLst/>
            <a:ahLst/>
            <a:cxnLst/>
            <a:rect l="l" t="t" r="r" b="b"/>
            <a:pathLst>
              <a:path w="7013749" h="3605660">
                <a:moveTo>
                  <a:pt x="0" y="0"/>
                </a:moveTo>
                <a:lnTo>
                  <a:pt x="7013749" y="0"/>
                </a:lnTo>
                <a:lnTo>
                  <a:pt x="7013749" y="3605660"/>
                </a:lnTo>
                <a:lnTo>
                  <a:pt x="0" y="3605660"/>
                </a:lnTo>
                <a:lnTo>
                  <a:pt x="0" y="0"/>
                </a:lnTo>
                <a:close/>
              </a:path>
            </a:pathLst>
          </a:custGeom>
          <a:blipFill>
            <a:blip r:embed="rId4"/>
            <a:stretch>
              <a:fillRect/>
            </a:stretch>
          </a:blipFill>
        </p:spPr>
      </p:sp>
      <p:sp>
        <p:nvSpPr>
          <p:cNvPr id="4" name="TextBox 4"/>
          <p:cNvSpPr txBox="1"/>
          <p:nvPr/>
        </p:nvSpPr>
        <p:spPr>
          <a:xfrm>
            <a:off x="0" y="153337"/>
            <a:ext cx="18073460" cy="243230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15: Find the market segment type that generates the highest average price per room.</a:t>
            </a:r>
          </a:p>
        </p:txBody>
      </p:sp>
      <p:sp>
        <p:nvSpPr>
          <p:cNvPr id="5" name="TextBox 5"/>
          <p:cNvSpPr txBox="1"/>
          <p:nvPr/>
        </p:nvSpPr>
        <p:spPr>
          <a:xfrm>
            <a:off x="576244" y="3587761"/>
            <a:ext cx="17480638" cy="2466340"/>
          </a:xfrm>
          <a:prstGeom prst="rect">
            <a:avLst/>
          </a:prstGeom>
        </p:spPr>
        <p:txBody>
          <a:bodyPr lIns="0" tIns="0" rIns="0" bIns="0" rtlCol="0" anchor="t">
            <a:spAutoFit/>
          </a:bodyPr>
          <a:lstStyle/>
          <a:p>
            <a:pPr algn="l">
              <a:lnSpc>
                <a:spcPts val="4940"/>
              </a:lnSpc>
            </a:pPr>
            <a:r>
              <a:rPr lang="en-US" sz="3800">
                <a:solidFill>
                  <a:srgbClr val="FFDE59"/>
                </a:solidFill>
                <a:latin typeface="Comic Sans"/>
              </a:rPr>
              <a:t>select market_segment_type,round(avg(avg_price_per_room),3) as avg_price</a:t>
            </a:r>
          </a:p>
          <a:p>
            <a:pPr algn="l">
              <a:lnSpc>
                <a:spcPts val="4940"/>
              </a:lnSpc>
            </a:pPr>
            <a:r>
              <a:rPr lang="en-US" sz="3800">
                <a:solidFill>
                  <a:srgbClr val="FFDE59"/>
                </a:solidFill>
                <a:latin typeface="Comic Sans"/>
              </a:rPr>
              <a:t>from hotel_reservation</a:t>
            </a:r>
          </a:p>
          <a:p>
            <a:pPr algn="l">
              <a:lnSpc>
                <a:spcPts val="4940"/>
              </a:lnSpc>
            </a:pPr>
            <a:r>
              <a:rPr lang="en-US" sz="3800">
                <a:solidFill>
                  <a:srgbClr val="FFDE59"/>
                </a:solidFill>
                <a:latin typeface="Comic Sans"/>
              </a:rPr>
              <a:t>group by market_segment_type</a:t>
            </a:r>
          </a:p>
          <a:p>
            <a:pPr algn="l">
              <a:lnSpc>
                <a:spcPts val="4940"/>
              </a:lnSpc>
              <a:spcBef>
                <a:spcPct val="0"/>
              </a:spcBef>
            </a:pPr>
            <a:r>
              <a:rPr lang="en-US" sz="3800">
                <a:solidFill>
                  <a:srgbClr val="FFDE59"/>
                </a:solidFill>
                <a:latin typeface="Comic Sans"/>
              </a:rPr>
              <a:t>order by market_segment_type desc;</a:t>
            </a:r>
          </a:p>
        </p:txBody>
      </p:sp>
      <p:sp>
        <p:nvSpPr>
          <p:cNvPr id="6" name="TextBox 6"/>
          <p:cNvSpPr txBox="1"/>
          <p:nvPr/>
        </p:nvSpPr>
        <p:spPr>
          <a:xfrm>
            <a:off x="10079610" y="5470155"/>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
        <p:nvSpPr>
          <p:cNvPr id="7" name="Freeform 7"/>
          <p:cNvSpPr/>
          <p:nvPr/>
        </p:nvSpPr>
        <p:spPr>
          <a:xfrm>
            <a:off x="7275739" y="6788559"/>
            <a:ext cx="1868261" cy="1352154"/>
          </a:xfrm>
          <a:custGeom>
            <a:avLst/>
            <a:gdLst/>
            <a:ahLst/>
            <a:cxnLst/>
            <a:rect l="l" t="t" r="r" b="b"/>
            <a:pathLst>
              <a:path w="1868261" h="1352154">
                <a:moveTo>
                  <a:pt x="0" y="0"/>
                </a:moveTo>
                <a:lnTo>
                  <a:pt x="1868261" y="0"/>
                </a:lnTo>
                <a:lnTo>
                  <a:pt x="1868261" y="1352154"/>
                </a:lnTo>
                <a:lnTo>
                  <a:pt x="0" y="1352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048493" y="0"/>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922293"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sp>
      <p:sp>
        <p:nvSpPr>
          <p:cNvPr id="7" name="TextBox 7"/>
          <p:cNvSpPr txBox="1"/>
          <p:nvPr/>
        </p:nvSpPr>
        <p:spPr>
          <a:xfrm>
            <a:off x="4390675" y="139833"/>
            <a:ext cx="10031384" cy="888867"/>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League Spartan"/>
              </a:rPr>
              <a:t>OVERALL INSIGHTS</a:t>
            </a:r>
          </a:p>
        </p:txBody>
      </p:sp>
      <p:sp>
        <p:nvSpPr>
          <p:cNvPr id="8" name="TextBox 8"/>
          <p:cNvSpPr txBox="1"/>
          <p:nvPr/>
        </p:nvSpPr>
        <p:spPr>
          <a:xfrm>
            <a:off x="4048493" y="990600"/>
            <a:ext cx="13766536" cy="9146257"/>
          </a:xfrm>
          <a:prstGeom prst="rect">
            <a:avLst/>
          </a:prstGeom>
        </p:spPr>
        <p:txBody>
          <a:bodyPr lIns="0" tIns="0" rIns="0" bIns="0" rtlCol="0" anchor="t">
            <a:spAutoFit/>
          </a:bodyPr>
          <a:lstStyle/>
          <a:p>
            <a:pPr marL="609329" lvl="1" indent="-304664" algn="just">
              <a:lnSpc>
                <a:spcPts val="3668"/>
              </a:lnSpc>
              <a:buFont typeface="Arial"/>
              <a:buChar char="•"/>
            </a:pPr>
            <a:r>
              <a:rPr lang="en-US" sz="2822">
                <a:solidFill>
                  <a:srgbClr val="010101"/>
                </a:solidFill>
                <a:latin typeface="Arapey"/>
              </a:rPr>
              <a:t>There are 700 reservations in the dataset.</a:t>
            </a:r>
          </a:p>
          <a:p>
            <a:pPr marL="609329" lvl="1" indent="-304664" algn="just">
              <a:lnSpc>
                <a:spcPts val="3668"/>
              </a:lnSpc>
              <a:buFont typeface="Arial"/>
              <a:buChar char="•"/>
            </a:pPr>
            <a:r>
              <a:rPr lang="en-US" sz="2822">
                <a:solidFill>
                  <a:srgbClr val="010101"/>
                </a:solidFill>
                <a:latin typeface="Arapey"/>
              </a:rPr>
              <a:t>Meal plan 1 stands out as the most popular choice among guest.</a:t>
            </a:r>
          </a:p>
          <a:p>
            <a:pPr marL="609329" lvl="1" indent="-304664" algn="just">
              <a:lnSpc>
                <a:spcPts val="3668"/>
              </a:lnSpc>
              <a:buFont typeface="Arial"/>
              <a:buChar char="•"/>
            </a:pPr>
            <a:r>
              <a:rPr lang="en-US" sz="2822">
                <a:solidFill>
                  <a:srgbClr val="010101"/>
                </a:solidFill>
                <a:latin typeface="Arapey"/>
              </a:rPr>
              <a:t>Average price per room for reservation involving children is 145 approximately.</a:t>
            </a:r>
          </a:p>
          <a:p>
            <a:pPr marL="609329" lvl="1" indent="-304664" algn="just">
              <a:lnSpc>
                <a:spcPts val="3668"/>
              </a:lnSpc>
              <a:buFont typeface="Arial"/>
              <a:buChar char="•"/>
            </a:pPr>
            <a:r>
              <a:rPr lang="en-US" sz="2822">
                <a:solidFill>
                  <a:srgbClr val="010101"/>
                </a:solidFill>
                <a:latin typeface="Arapey"/>
              </a:rPr>
              <a:t>In 2018, there were 577 reservations.</a:t>
            </a:r>
          </a:p>
          <a:p>
            <a:pPr marL="609329" lvl="1" indent="-304664" algn="just">
              <a:lnSpc>
                <a:spcPts val="3668"/>
              </a:lnSpc>
              <a:buFont typeface="Arial"/>
              <a:buChar char="•"/>
            </a:pPr>
            <a:r>
              <a:rPr lang="en-US" sz="2822">
                <a:solidFill>
                  <a:srgbClr val="010101"/>
                </a:solidFill>
                <a:latin typeface="Arapey"/>
              </a:rPr>
              <a:t>Room type I is the preferred choice for bookings with 534 bookings.</a:t>
            </a:r>
          </a:p>
          <a:p>
            <a:pPr marL="609329" lvl="1" indent="-304664" algn="just">
              <a:lnSpc>
                <a:spcPts val="3668"/>
              </a:lnSpc>
              <a:buFont typeface="Arial"/>
              <a:buChar char="•"/>
            </a:pPr>
            <a:r>
              <a:rPr lang="en-US" sz="2822">
                <a:solidFill>
                  <a:srgbClr val="010101"/>
                </a:solidFill>
                <a:latin typeface="Arapey"/>
              </a:rPr>
              <a:t>383 reservations fall on the weekend.</a:t>
            </a:r>
          </a:p>
          <a:p>
            <a:pPr marL="609329" lvl="1" indent="-304664" algn="just">
              <a:lnSpc>
                <a:spcPts val="3668"/>
              </a:lnSpc>
              <a:buFont typeface="Arial"/>
              <a:buChar char="•"/>
            </a:pPr>
            <a:r>
              <a:rPr lang="en-US" sz="2822">
                <a:solidFill>
                  <a:srgbClr val="010101"/>
                </a:solidFill>
                <a:latin typeface="Arapey"/>
              </a:rPr>
              <a:t>The range of lead times from 0 to 443 days suggests diverse booking behaviors among guests. Some prefer last-minute reservation, while others plan well in advance.</a:t>
            </a:r>
          </a:p>
          <a:p>
            <a:pPr marL="609329" lvl="1" indent="-304664" algn="just">
              <a:lnSpc>
                <a:spcPts val="3668"/>
              </a:lnSpc>
              <a:buFont typeface="Arial"/>
              <a:buChar char="•"/>
            </a:pPr>
            <a:r>
              <a:rPr lang="en-US" sz="2822">
                <a:solidFill>
                  <a:srgbClr val="010101"/>
                </a:solidFill>
                <a:latin typeface="Arapey"/>
              </a:rPr>
              <a:t>The most common market segment type is online with 518 reservations.</a:t>
            </a:r>
          </a:p>
          <a:p>
            <a:pPr marL="609329" lvl="1" indent="-304664" algn="just">
              <a:lnSpc>
                <a:spcPts val="3668"/>
              </a:lnSpc>
              <a:buFont typeface="Arial"/>
              <a:buChar char="•"/>
            </a:pPr>
            <a:r>
              <a:rPr lang="en-US" sz="2822">
                <a:solidFill>
                  <a:srgbClr val="010101"/>
                </a:solidFill>
                <a:latin typeface="Arapey"/>
              </a:rPr>
              <a:t>493 out of 700 reservations are confirmed, indicating a 70.43% success rate.</a:t>
            </a:r>
          </a:p>
          <a:p>
            <a:pPr marL="609329" lvl="1" indent="-304664" algn="just">
              <a:lnSpc>
                <a:spcPts val="3668"/>
              </a:lnSpc>
              <a:buFont typeface="Arial"/>
              <a:buChar char="•"/>
            </a:pPr>
            <a:r>
              <a:rPr lang="en-US" sz="2822">
                <a:solidFill>
                  <a:srgbClr val="010101"/>
                </a:solidFill>
                <a:latin typeface="Arapey"/>
              </a:rPr>
              <a:t>Majority of reservation 1316 involve adult guests.</a:t>
            </a:r>
          </a:p>
          <a:p>
            <a:pPr marL="609329" lvl="1" indent="-304664" algn="just">
              <a:lnSpc>
                <a:spcPts val="3668"/>
              </a:lnSpc>
              <a:buFont typeface="Arial"/>
              <a:buChar char="•"/>
            </a:pPr>
            <a:r>
              <a:rPr lang="en-US" sz="2822">
                <a:solidFill>
                  <a:srgbClr val="010101"/>
                </a:solidFill>
                <a:latin typeface="Arapey"/>
              </a:rPr>
              <a:t>Reservations with children suggests a preference for averagely one-night stay on weekends.</a:t>
            </a:r>
          </a:p>
          <a:p>
            <a:pPr marL="609329" lvl="1" indent="-304664" algn="just">
              <a:lnSpc>
                <a:spcPts val="3668"/>
              </a:lnSpc>
              <a:buFont typeface="Arial"/>
              <a:buChar char="•"/>
            </a:pPr>
            <a:r>
              <a:rPr lang="en-US" sz="2822">
                <a:solidFill>
                  <a:srgbClr val="010101"/>
                </a:solidFill>
                <a:latin typeface="Arapey"/>
              </a:rPr>
              <a:t>The peak reservation month is October, while January records the lowest number of reservation.</a:t>
            </a:r>
          </a:p>
          <a:p>
            <a:pPr marL="609329" lvl="1" indent="-304664" algn="just">
              <a:lnSpc>
                <a:spcPts val="3668"/>
              </a:lnSpc>
              <a:buFont typeface="Arial"/>
              <a:buChar char="•"/>
            </a:pPr>
            <a:r>
              <a:rPr lang="en-US" sz="2822">
                <a:solidFill>
                  <a:srgbClr val="010101"/>
                </a:solidFill>
                <a:latin typeface="Arapey"/>
              </a:rPr>
              <a:t>Room type 4 guests prefer longer night stays (average of 3.80 nights), while Room type 5 guests opt for shorter durations.</a:t>
            </a:r>
          </a:p>
          <a:p>
            <a:pPr marL="609329" lvl="1" indent="-304664" algn="just">
              <a:lnSpc>
                <a:spcPts val="3668"/>
              </a:lnSpc>
              <a:buFont typeface="Arial"/>
              <a:buChar char="•"/>
            </a:pPr>
            <a:r>
              <a:rPr lang="en-US" sz="2822">
                <a:solidFill>
                  <a:srgbClr val="010101"/>
                </a:solidFill>
                <a:latin typeface="Arapey"/>
              </a:rPr>
              <a:t>For reservations involving children Room type I is the preferred choice with an average room price of 123.12.</a:t>
            </a:r>
          </a:p>
          <a:p>
            <a:pPr marL="609329" lvl="1" indent="-304664" algn="just">
              <a:lnSpc>
                <a:spcPts val="3668"/>
              </a:lnSpc>
              <a:buFont typeface="Arial"/>
              <a:buChar char="•"/>
            </a:pPr>
            <a:r>
              <a:rPr lang="en-US" sz="2822">
                <a:solidFill>
                  <a:srgbClr val="010101"/>
                </a:solidFill>
                <a:latin typeface="Arapey"/>
              </a:rPr>
              <a:t>Online bookings generated the highest average price per room reaching approximately 112.46.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555" b="-8555"/>
            </a:stretch>
          </a:blipFill>
        </p:spPr>
      </p:sp>
      <p:grpSp>
        <p:nvGrpSpPr>
          <p:cNvPr id="3" name="Group 3"/>
          <p:cNvGrpSpPr/>
          <p:nvPr/>
        </p:nvGrpSpPr>
        <p:grpSpPr>
          <a:xfrm>
            <a:off x="-3583964" y="1028700"/>
            <a:ext cx="24493941" cy="8229600"/>
            <a:chOff x="0" y="0"/>
            <a:chExt cx="2082818" cy="699796"/>
          </a:xfrm>
        </p:grpSpPr>
        <p:sp>
          <p:nvSpPr>
            <p:cNvPr id="4" name="Freeform 4"/>
            <p:cNvSpPr/>
            <p:nvPr/>
          </p:nvSpPr>
          <p:spPr>
            <a:xfrm>
              <a:off x="0" y="0"/>
              <a:ext cx="2082818" cy="699796"/>
            </a:xfrm>
            <a:custGeom>
              <a:avLst/>
              <a:gdLst/>
              <a:ahLst/>
              <a:cxnLst/>
              <a:rect l="l" t="t" r="r" b="b"/>
              <a:pathLst>
                <a:path w="2082818" h="699796">
                  <a:moveTo>
                    <a:pt x="2082818" y="349898"/>
                  </a:moveTo>
                  <a:lnTo>
                    <a:pt x="1879618" y="699796"/>
                  </a:lnTo>
                  <a:lnTo>
                    <a:pt x="203200" y="699796"/>
                  </a:lnTo>
                  <a:lnTo>
                    <a:pt x="0" y="349898"/>
                  </a:lnTo>
                  <a:lnTo>
                    <a:pt x="203200" y="0"/>
                  </a:lnTo>
                  <a:lnTo>
                    <a:pt x="1879618" y="0"/>
                  </a:lnTo>
                  <a:lnTo>
                    <a:pt x="2082818" y="349898"/>
                  </a:lnTo>
                  <a:close/>
                </a:path>
              </a:pathLst>
            </a:custGeom>
            <a:solidFill>
              <a:srgbClr val="FFFFFF"/>
            </a:solidFill>
          </p:spPr>
        </p:sp>
        <p:sp>
          <p:nvSpPr>
            <p:cNvPr id="5" name="TextBox 5"/>
            <p:cNvSpPr txBox="1"/>
            <p:nvPr/>
          </p:nvSpPr>
          <p:spPr>
            <a:xfrm>
              <a:off x="114300" y="-28575"/>
              <a:ext cx="1854218" cy="728371"/>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37796" y="1504595"/>
            <a:ext cx="8806929" cy="1409294"/>
          </a:xfrm>
          <a:prstGeom prst="rect">
            <a:avLst/>
          </a:prstGeom>
        </p:spPr>
        <p:txBody>
          <a:bodyPr lIns="0" tIns="0" rIns="0" bIns="0" rtlCol="0" anchor="t">
            <a:spAutoFit/>
          </a:bodyPr>
          <a:lstStyle/>
          <a:p>
            <a:pPr algn="l">
              <a:lnSpc>
                <a:spcPts val="10452"/>
              </a:lnSpc>
            </a:pPr>
            <a:r>
              <a:rPr lang="en-US" sz="11002">
                <a:solidFill>
                  <a:srgbClr val="000000"/>
                </a:solidFill>
                <a:latin typeface="Chau Philomene"/>
              </a:rPr>
              <a:t>CONCLUSION</a:t>
            </a:r>
          </a:p>
        </p:txBody>
      </p:sp>
      <p:grpSp>
        <p:nvGrpSpPr>
          <p:cNvPr id="7" name="Group 7"/>
          <p:cNvGrpSpPr/>
          <p:nvPr/>
        </p:nvGrpSpPr>
        <p:grpSpPr>
          <a:xfrm>
            <a:off x="11965808" y="1028700"/>
            <a:ext cx="9552502" cy="8272036"/>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6826" r="-16826"/>
              </a:stretch>
            </a:blipFill>
          </p:spPr>
        </p:sp>
      </p:grpSp>
      <p:sp>
        <p:nvSpPr>
          <p:cNvPr id="9" name="Freeform 9"/>
          <p:cNvSpPr/>
          <p:nvPr/>
        </p:nvSpPr>
        <p:spPr>
          <a:xfrm>
            <a:off x="10928737" y="1028700"/>
            <a:ext cx="4033553" cy="1583169"/>
          </a:xfrm>
          <a:custGeom>
            <a:avLst/>
            <a:gdLst/>
            <a:ahLst/>
            <a:cxnLst/>
            <a:rect l="l" t="t" r="r" b="b"/>
            <a:pathLst>
              <a:path w="4033553" h="1583169">
                <a:moveTo>
                  <a:pt x="0" y="0"/>
                </a:moveTo>
                <a:lnTo>
                  <a:pt x="4033552" y="0"/>
                </a:lnTo>
                <a:lnTo>
                  <a:pt x="4033552" y="1583169"/>
                </a:lnTo>
                <a:lnTo>
                  <a:pt x="0" y="15831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92000" y="3551397"/>
            <a:ext cx="11673808" cy="4263942"/>
          </a:xfrm>
          <a:prstGeom prst="rect">
            <a:avLst/>
          </a:prstGeom>
        </p:spPr>
        <p:txBody>
          <a:bodyPr lIns="0" tIns="0" rIns="0" bIns="0" rtlCol="0" anchor="t">
            <a:spAutoFit/>
          </a:bodyPr>
          <a:lstStyle/>
          <a:p>
            <a:pPr algn="l">
              <a:lnSpc>
                <a:spcPts val="4233"/>
              </a:lnSpc>
              <a:spcBef>
                <a:spcPct val="0"/>
              </a:spcBef>
            </a:pPr>
            <a:r>
              <a:rPr lang="en-US" sz="3256">
                <a:solidFill>
                  <a:srgbClr val="000000"/>
                </a:solidFill>
                <a:latin typeface="Arapey"/>
              </a:rPr>
              <a:t>The analysis of hotel reservations using SQL provides hotels with valuable insights that are essential for optimizing guest satisfaction and operational efficiency. These insights enable hotels to make informed decisions, such as adjusting pricing strategies, allocating resources more effectively, and improving service delivery. Ultimately, this analytical approach not only improves the overall guest satisfaction but also strengthens the hotel's competitive position in the market.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flipV="1">
            <a:off x="11351324" y="2398023"/>
            <a:ext cx="10522735" cy="5490954"/>
          </a:xfrm>
          <a:custGeom>
            <a:avLst/>
            <a:gdLst/>
            <a:ahLst/>
            <a:cxnLst/>
            <a:rect l="l" t="t" r="r" b="b"/>
            <a:pathLst>
              <a:path w="10522735" h="5490954">
                <a:moveTo>
                  <a:pt x="0" y="5490954"/>
                </a:moveTo>
                <a:lnTo>
                  <a:pt x="10522735" y="5490954"/>
                </a:lnTo>
                <a:lnTo>
                  <a:pt x="10522735" y="0"/>
                </a:lnTo>
                <a:lnTo>
                  <a:pt x="0" y="0"/>
                </a:lnTo>
                <a:lnTo>
                  <a:pt x="0" y="549095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262586" y="-573763"/>
            <a:ext cx="11434572" cy="11434527"/>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r="-50093"/>
              </a:stretch>
            </a:blipFill>
          </p:spPr>
        </p:sp>
      </p:grpSp>
      <p:grpSp>
        <p:nvGrpSpPr>
          <p:cNvPr id="5" name="Group 5"/>
          <p:cNvGrpSpPr/>
          <p:nvPr/>
        </p:nvGrpSpPr>
        <p:grpSpPr>
          <a:xfrm>
            <a:off x="7883098" y="7497900"/>
            <a:ext cx="7009358" cy="1398154"/>
            <a:chOff x="0" y="0"/>
            <a:chExt cx="9345810" cy="1864205"/>
          </a:xfrm>
        </p:grpSpPr>
        <p:grpSp>
          <p:nvGrpSpPr>
            <p:cNvPr id="6" name="Group 6"/>
            <p:cNvGrpSpPr/>
            <p:nvPr/>
          </p:nvGrpSpPr>
          <p:grpSpPr>
            <a:xfrm>
              <a:off x="0" y="0"/>
              <a:ext cx="9345810" cy="1546271"/>
              <a:chOff x="0" y="0"/>
              <a:chExt cx="1250766" cy="206940"/>
            </a:xfrm>
          </p:grpSpPr>
          <p:sp>
            <p:nvSpPr>
              <p:cNvPr id="7" name="Freeform 7"/>
              <p:cNvSpPr/>
              <p:nvPr/>
            </p:nvSpPr>
            <p:spPr>
              <a:xfrm>
                <a:off x="18844" y="0"/>
                <a:ext cx="1213078" cy="206940"/>
              </a:xfrm>
              <a:custGeom>
                <a:avLst/>
                <a:gdLst/>
                <a:ahLst/>
                <a:cxnLst/>
                <a:rect l="l" t="t" r="r" b="b"/>
                <a:pathLst>
                  <a:path w="1213078" h="206940">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id="8" name="TextBox 8"/>
              <p:cNvSpPr txBox="1"/>
              <p:nvPr/>
            </p:nvSpPr>
            <p:spPr>
              <a:xfrm>
                <a:off x="101600" y="19050"/>
                <a:ext cx="1047566" cy="187890"/>
              </a:xfrm>
              <a:prstGeom prst="rect">
                <a:avLst/>
              </a:prstGeom>
            </p:spPr>
            <p:txBody>
              <a:bodyPr lIns="50800" tIns="50800" rIns="50800" bIns="50800" rtlCol="0" anchor="ctr"/>
              <a:lstStyle/>
              <a:p>
                <a:pPr algn="ctr">
                  <a:lnSpc>
                    <a:spcPts val="1993"/>
                  </a:lnSpc>
                </a:pPr>
                <a:endParaRPr/>
              </a:p>
            </p:txBody>
          </p:sp>
        </p:grpSp>
        <p:grpSp>
          <p:nvGrpSpPr>
            <p:cNvPr id="9" name="Group 9"/>
            <p:cNvGrpSpPr/>
            <p:nvPr/>
          </p:nvGrpSpPr>
          <p:grpSpPr>
            <a:xfrm>
              <a:off x="4451974" y="1170495"/>
              <a:ext cx="4192850" cy="693710"/>
              <a:chOff x="0" y="0"/>
              <a:chExt cx="1250766" cy="206940"/>
            </a:xfrm>
          </p:grpSpPr>
          <p:sp>
            <p:nvSpPr>
              <p:cNvPr id="10" name="Freeform 10"/>
              <p:cNvSpPr/>
              <p:nvPr/>
            </p:nvSpPr>
            <p:spPr>
              <a:xfrm>
                <a:off x="22107" y="0"/>
                <a:ext cx="1206553" cy="206940"/>
              </a:xfrm>
              <a:custGeom>
                <a:avLst/>
                <a:gdLst/>
                <a:ahLst/>
                <a:cxnLst/>
                <a:rect l="l" t="t" r="r" b="b"/>
                <a:pathLst>
                  <a:path w="1206553" h="206940">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id="11" name="TextBox 11"/>
              <p:cNvSpPr txBox="1"/>
              <p:nvPr/>
            </p:nvSpPr>
            <p:spPr>
              <a:xfrm>
                <a:off x="101600" y="19050"/>
                <a:ext cx="1047566" cy="187890"/>
              </a:xfrm>
              <a:prstGeom prst="rect">
                <a:avLst/>
              </a:prstGeom>
            </p:spPr>
            <p:txBody>
              <a:bodyPr lIns="50800" tIns="50800" rIns="50800" bIns="50800" rtlCol="0" anchor="ctr"/>
              <a:lstStyle/>
              <a:p>
                <a:pPr algn="ctr">
                  <a:lnSpc>
                    <a:spcPts val="1993"/>
                  </a:lnSpc>
                </a:pPr>
                <a:endParaRPr/>
              </a:p>
            </p:txBody>
          </p:sp>
        </p:grpSp>
      </p:grpSp>
      <p:sp>
        <p:nvSpPr>
          <p:cNvPr id="12" name="TextBox 12"/>
          <p:cNvSpPr txBox="1"/>
          <p:nvPr/>
        </p:nvSpPr>
        <p:spPr>
          <a:xfrm>
            <a:off x="8596420" y="3602644"/>
            <a:ext cx="7524773" cy="2057400"/>
          </a:xfrm>
          <a:prstGeom prst="rect">
            <a:avLst/>
          </a:prstGeom>
        </p:spPr>
        <p:txBody>
          <a:bodyPr lIns="0" tIns="0" rIns="0" bIns="0" rtlCol="0" anchor="t">
            <a:spAutoFit/>
          </a:bodyPr>
          <a:lstStyle/>
          <a:p>
            <a:pPr algn="l">
              <a:lnSpc>
                <a:spcPts val="16799"/>
              </a:lnSpc>
            </a:pPr>
            <a:r>
              <a:rPr lang="en-US" sz="11999">
                <a:solidFill>
                  <a:srgbClr val="3275C5"/>
                </a:solidFill>
                <a:latin typeface="Dynamo Medium"/>
              </a:rPr>
              <a:t>THANK</a:t>
            </a:r>
          </a:p>
        </p:txBody>
      </p:sp>
      <p:sp>
        <p:nvSpPr>
          <p:cNvPr id="13" name="TextBox 13"/>
          <p:cNvSpPr txBox="1"/>
          <p:nvPr/>
        </p:nvSpPr>
        <p:spPr>
          <a:xfrm>
            <a:off x="13172220" y="3602644"/>
            <a:ext cx="3440472" cy="2057400"/>
          </a:xfrm>
          <a:prstGeom prst="rect">
            <a:avLst/>
          </a:prstGeom>
        </p:spPr>
        <p:txBody>
          <a:bodyPr lIns="0" tIns="0" rIns="0" bIns="0" rtlCol="0" anchor="t">
            <a:spAutoFit/>
          </a:bodyPr>
          <a:lstStyle/>
          <a:p>
            <a:pPr algn="l">
              <a:lnSpc>
                <a:spcPts val="16799"/>
              </a:lnSpc>
            </a:pPr>
            <a:r>
              <a:rPr lang="en-US" sz="11999" spc="47">
                <a:solidFill>
                  <a:srgbClr val="56AAF0"/>
                </a:solidFill>
                <a:latin typeface="Dynamo Medium"/>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461318" y="1044050"/>
            <a:ext cx="18322727" cy="4114800"/>
            <a:chOff x="0" y="0"/>
            <a:chExt cx="2830213" cy="635591"/>
          </a:xfrm>
        </p:grpSpPr>
        <p:sp>
          <p:nvSpPr>
            <p:cNvPr id="4" name="Freeform 4"/>
            <p:cNvSpPr/>
            <p:nvPr/>
          </p:nvSpPr>
          <p:spPr>
            <a:xfrm>
              <a:off x="0" y="0"/>
              <a:ext cx="2830213" cy="635591"/>
            </a:xfrm>
            <a:custGeom>
              <a:avLst/>
              <a:gdLst/>
              <a:ahLst/>
              <a:cxnLst/>
              <a:rect l="l" t="t" r="r" b="b"/>
              <a:pathLst>
                <a:path w="2830213" h="635591">
                  <a:moveTo>
                    <a:pt x="2830213" y="317795"/>
                  </a:moveTo>
                  <a:lnTo>
                    <a:pt x="2627013" y="635591"/>
                  </a:lnTo>
                  <a:lnTo>
                    <a:pt x="203200" y="635591"/>
                  </a:lnTo>
                  <a:lnTo>
                    <a:pt x="0" y="317795"/>
                  </a:lnTo>
                  <a:lnTo>
                    <a:pt x="203200" y="0"/>
                  </a:lnTo>
                  <a:lnTo>
                    <a:pt x="2627013" y="0"/>
                  </a:lnTo>
                  <a:lnTo>
                    <a:pt x="2830213" y="317795"/>
                  </a:lnTo>
                  <a:close/>
                </a:path>
              </a:pathLst>
            </a:custGeom>
            <a:solidFill>
              <a:srgbClr val="363636"/>
            </a:solidFill>
            <a:ln w="38100" cap="sq">
              <a:solidFill>
                <a:srgbClr val="000000"/>
              </a:solidFill>
              <a:prstDash val="solid"/>
              <a:miter/>
            </a:ln>
          </p:spPr>
        </p:sp>
        <p:sp>
          <p:nvSpPr>
            <p:cNvPr id="5" name="TextBox 5"/>
            <p:cNvSpPr txBox="1"/>
            <p:nvPr/>
          </p:nvSpPr>
          <p:spPr>
            <a:xfrm>
              <a:off x="114300" y="-28575"/>
              <a:ext cx="2601613" cy="66416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11237566" y="363356"/>
            <a:ext cx="7050434" cy="705043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6350000"/>
                  </a:moveTo>
                  <a:cubicBezTo>
                    <a:pt x="4928870" y="6350000"/>
                    <a:pt x="6350000" y="4928870"/>
                    <a:pt x="6350000" y="3175000"/>
                  </a:cubicBezTo>
                  <a:lnTo>
                    <a:pt x="6350000" y="0"/>
                  </a:lnTo>
                  <a:lnTo>
                    <a:pt x="3175000" y="0"/>
                  </a:lnTo>
                  <a:cubicBezTo>
                    <a:pt x="1421130" y="0"/>
                    <a:pt x="0" y="1421130"/>
                    <a:pt x="0" y="3175000"/>
                  </a:cubicBezTo>
                  <a:cubicBezTo>
                    <a:pt x="0" y="4928870"/>
                    <a:pt x="1421130" y="6350000"/>
                    <a:pt x="3175000" y="6350000"/>
                  </a:cubicBezTo>
                  <a:close/>
                </a:path>
              </a:pathLst>
            </a:custGeom>
            <a:solidFill>
              <a:srgbClr val="2970AF"/>
            </a:solidFill>
          </p:spPr>
        </p:sp>
        <p:sp>
          <p:nvSpPr>
            <p:cNvPr id="8" name="Freeform 8"/>
            <p:cNvSpPr/>
            <p:nvPr/>
          </p:nvSpPr>
          <p:spPr>
            <a:xfrm>
              <a:off x="227013" y="334588"/>
              <a:ext cx="5895974" cy="5627484"/>
            </a:xfrm>
            <a:custGeom>
              <a:avLst/>
              <a:gdLst/>
              <a:ahLst/>
              <a:cxnLst/>
              <a:rect l="l" t="t" r="r" b="b"/>
              <a:pathLst>
                <a:path w="5895974" h="562748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blipFill>
              <a:blip r:embed="rId3"/>
              <a:stretch>
                <a:fillRect l="-23795" r="-25348"/>
              </a:stretch>
            </a:blipFill>
          </p:spPr>
        </p:sp>
      </p:grpSp>
      <p:sp>
        <p:nvSpPr>
          <p:cNvPr id="9" name="Freeform 9"/>
          <p:cNvSpPr/>
          <p:nvPr/>
        </p:nvSpPr>
        <p:spPr>
          <a:xfrm>
            <a:off x="15861409" y="6730620"/>
            <a:ext cx="4001552" cy="3556380"/>
          </a:xfrm>
          <a:custGeom>
            <a:avLst/>
            <a:gdLst/>
            <a:ahLst/>
            <a:cxnLst/>
            <a:rect l="l" t="t" r="r" b="b"/>
            <a:pathLst>
              <a:path w="4001552" h="3556380">
                <a:moveTo>
                  <a:pt x="0" y="0"/>
                </a:moveTo>
                <a:lnTo>
                  <a:pt x="4001553" y="0"/>
                </a:lnTo>
                <a:lnTo>
                  <a:pt x="4001553" y="3556380"/>
                </a:lnTo>
                <a:lnTo>
                  <a:pt x="0" y="3556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854978" y="2817309"/>
            <a:ext cx="11520598" cy="2967270"/>
          </a:xfrm>
          <a:prstGeom prst="rect">
            <a:avLst/>
          </a:prstGeom>
        </p:spPr>
        <p:txBody>
          <a:bodyPr lIns="0" tIns="0" rIns="0" bIns="0" rtlCol="0" anchor="t">
            <a:spAutoFit/>
          </a:bodyPr>
          <a:lstStyle/>
          <a:p>
            <a:pPr algn="l">
              <a:lnSpc>
                <a:spcPts val="9792"/>
              </a:lnSpc>
            </a:pPr>
            <a:r>
              <a:rPr lang="en-US" sz="10307">
                <a:solidFill>
                  <a:srgbClr val="FFFFFF"/>
                </a:solidFill>
                <a:latin typeface="Magnolia Script"/>
              </a:rPr>
              <a:t>OVERVIEW</a:t>
            </a:r>
          </a:p>
          <a:p>
            <a:pPr algn="l">
              <a:lnSpc>
                <a:spcPts val="12736"/>
              </a:lnSpc>
            </a:pPr>
            <a:endParaRPr lang="en-US" sz="10307">
              <a:solidFill>
                <a:srgbClr val="FFFFFF"/>
              </a:solidFill>
              <a:latin typeface="Magnolia Script"/>
            </a:endParaRPr>
          </a:p>
        </p:txBody>
      </p:sp>
      <p:sp>
        <p:nvSpPr>
          <p:cNvPr id="11" name="TextBox 11"/>
          <p:cNvSpPr txBox="1"/>
          <p:nvPr/>
        </p:nvSpPr>
        <p:spPr>
          <a:xfrm>
            <a:off x="854978" y="5512131"/>
            <a:ext cx="10887932" cy="3691840"/>
          </a:xfrm>
          <a:prstGeom prst="rect">
            <a:avLst/>
          </a:prstGeom>
        </p:spPr>
        <p:txBody>
          <a:bodyPr lIns="0" tIns="0" rIns="0" bIns="0" rtlCol="0" anchor="t">
            <a:spAutoFit/>
          </a:bodyPr>
          <a:lstStyle/>
          <a:p>
            <a:pPr algn="l">
              <a:lnSpc>
                <a:spcPts val="4937"/>
              </a:lnSpc>
            </a:pPr>
            <a:r>
              <a:rPr lang="en-US" sz="3526">
                <a:solidFill>
                  <a:srgbClr val="000000"/>
                </a:solidFill>
                <a:latin typeface="Comic Sans"/>
              </a:rPr>
              <a:t>In today's hospitality industry, using data effectively is essential for hotels that want to provide excellent guest experiences and improve their operations. Analyzing hotel reservations using SQL is a powerful way for hotels to find valuable insights from their booking records.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70AF"/>
        </a:solidFill>
        <a:effectLst/>
      </p:bgPr>
    </p:bg>
    <p:spTree>
      <p:nvGrpSpPr>
        <p:cNvPr id="1" name=""/>
        <p:cNvGrpSpPr/>
        <p:nvPr/>
      </p:nvGrpSpPr>
      <p:grpSpPr>
        <a:xfrm>
          <a:off x="0" y="0"/>
          <a:ext cx="0" cy="0"/>
          <a:chOff x="0" y="0"/>
          <a:chExt cx="0" cy="0"/>
        </a:xfrm>
      </p:grpSpPr>
      <p:grpSp>
        <p:nvGrpSpPr>
          <p:cNvPr id="2" name="Group 2"/>
          <p:cNvGrpSpPr/>
          <p:nvPr/>
        </p:nvGrpSpPr>
        <p:grpSpPr>
          <a:xfrm>
            <a:off x="0" y="5678833"/>
            <a:ext cx="3089692" cy="1716793"/>
            <a:chOff x="0" y="0"/>
            <a:chExt cx="4159440" cy="2311200"/>
          </a:xfrm>
        </p:grpSpPr>
        <p:sp>
          <p:nvSpPr>
            <p:cNvPr id="3" name="Freeform 3"/>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A416E"/>
            </a:solidFill>
          </p:spPr>
        </p:sp>
      </p:grpSp>
      <p:grpSp>
        <p:nvGrpSpPr>
          <p:cNvPr id="4" name="Group 4"/>
          <p:cNvGrpSpPr/>
          <p:nvPr/>
        </p:nvGrpSpPr>
        <p:grpSpPr>
          <a:xfrm>
            <a:off x="120871" y="6156968"/>
            <a:ext cx="2501383" cy="2502987"/>
            <a:chOff x="0" y="0"/>
            <a:chExt cx="3367440" cy="3369600"/>
          </a:xfrm>
        </p:grpSpPr>
        <p:sp>
          <p:nvSpPr>
            <p:cNvPr id="5" name="Freeform 5"/>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A416E"/>
            </a:solidFill>
          </p:spPr>
        </p:sp>
      </p:grpSp>
      <p:grpSp>
        <p:nvGrpSpPr>
          <p:cNvPr id="6" name="Group 6"/>
          <p:cNvGrpSpPr/>
          <p:nvPr/>
        </p:nvGrpSpPr>
        <p:grpSpPr>
          <a:xfrm>
            <a:off x="3084879" y="6155363"/>
            <a:ext cx="2501918" cy="2500313"/>
            <a:chOff x="0" y="0"/>
            <a:chExt cx="3368160" cy="3366000"/>
          </a:xfrm>
        </p:grpSpPr>
        <p:sp>
          <p:nvSpPr>
            <p:cNvPr id="7" name="Freeform 7"/>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0A416E"/>
            </a:solidFill>
          </p:spPr>
        </p:sp>
      </p:grpSp>
      <p:grpSp>
        <p:nvGrpSpPr>
          <p:cNvPr id="8" name="Group 8"/>
          <p:cNvGrpSpPr/>
          <p:nvPr/>
        </p:nvGrpSpPr>
        <p:grpSpPr>
          <a:xfrm>
            <a:off x="2947963" y="7360327"/>
            <a:ext cx="3094505" cy="1714653"/>
            <a:chOff x="0" y="0"/>
            <a:chExt cx="4165920" cy="2308320"/>
          </a:xfrm>
        </p:grpSpPr>
        <p:sp>
          <p:nvSpPr>
            <p:cNvPr id="9" name="Freeform 9"/>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0A416E"/>
            </a:solidFill>
          </p:spPr>
        </p:sp>
      </p:grpSp>
      <p:grpSp>
        <p:nvGrpSpPr>
          <p:cNvPr id="10" name="Group 10"/>
          <p:cNvGrpSpPr/>
          <p:nvPr/>
        </p:nvGrpSpPr>
        <p:grpSpPr>
          <a:xfrm>
            <a:off x="6350602" y="5710387"/>
            <a:ext cx="3089692" cy="1716793"/>
            <a:chOff x="0" y="0"/>
            <a:chExt cx="4159440" cy="2311200"/>
          </a:xfrm>
        </p:grpSpPr>
        <p:sp>
          <p:nvSpPr>
            <p:cNvPr id="11" name="Freeform 11"/>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A416E"/>
            </a:solidFill>
          </p:spPr>
        </p:sp>
      </p:grpSp>
      <p:grpSp>
        <p:nvGrpSpPr>
          <p:cNvPr id="12" name="Group 12"/>
          <p:cNvGrpSpPr/>
          <p:nvPr/>
        </p:nvGrpSpPr>
        <p:grpSpPr>
          <a:xfrm>
            <a:off x="6471473" y="6188522"/>
            <a:ext cx="2501383" cy="2502987"/>
            <a:chOff x="0" y="0"/>
            <a:chExt cx="3367440" cy="3369600"/>
          </a:xfrm>
        </p:grpSpPr>
        <p:sp>
          <p:nvSpPr>
            <p:cNvPr id="13" name="Freeform 13"/>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A416E"/>
            </a:solidFill>
          </p:spPr>
        </p:sp>
      </p:grpSp>
      <p:grpSp>
        <p:nvGrpSpPr>
          <p:cNvPr id="14" name="Group 14"/>
          <p:cNvGrpSpPr/>
          <p:nvPr/>
        </p:nvGrpSpPr>
        <p:grpSpPr>
          <a:xfrm>
            <a:off x="9435480" y="6186918"/>
            <a:ext cx="2501918" cy="2500313"/>
            <a:chOff x="0" y="0"/>
            <a:chExt cx="3368160" cy="3366000"/>
          </a:xfrm>
        </p:grpSpPr>
        <p:sp>
          <p:nvSpPr>
            <p:cNvPr id="15" name="Freeform 15"/>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0A416E"/>
            </a:solidFill>
          </p:spPr>
        </p:sp>
      </p:grpSp>
      <p:grpSp>
        <p:nvGrpSpPr>
          <p:cNvPr id="16" name="Group 16"/>
          <p:cNvGrpSpPr/>
          <p:nvPr/>
        </p:nvGrpSpPr>
        <p:grpSpPr>
          <a:xfrm>
            <a:off x="9298565" y="7391882"/>
            <a:ext cx="3094505" cy="1714653"/>
            <a:chOff x="0" y="0"/>
            <a:chExt cx="4165920" cy="2308320"/>
          </a:xfrm>
        </p:grpSpPr>
        <p:sp>
          <p:nvSpPr>
            <p:cNvPr id="17" name="Freeform 17"/>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0A416E"/>
            </a:solidFill>
          </p:spPr>
        </p:sp>
      </p:grpSp>
      <p:grpSp>
        <p:nvGrpSpPr>
          <p:cNvPr id="18" name="Group 18"/>
          <p:cNvGrpSpPr/>
          <p:nvPr/>
        </p:nvGrpSpPr>
        <p:grpSpPr>
          <a:xfrm>
            <a:off x="12701204" y="5706109"/>
            <a:ext cx="3089692" cy="1716793"/>
            <a:chOff x="0" y="0"/>
            <a:chExt cx="4159440" cy="2311200"/>
          </a:xfrm>
        </p:grpSpPr>
        <p:sp>
          <p:nvSpPr>
            <p:cNvPr id="19" name="Freeform 19"/>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A416E"/>
            </a:solidFill>
          </p:spPr>
        </p:sp>
      </p:grpSp>
      <p:grpSp>
        <p:nvGrpSpPr>
          <p:cNvPr id="20" name="Group 20"/>
          <p:cNvGrpSpPr/>
          <p:nvPr/>
        </p:nvGrpSpPr>
        <p:grpSpPr>
          <a:xfrm>
            <a:off x="12822074" y="6184244"/>
            <a:ext cx="2501383" cy="2502987"/>
            <a:chOff x="0" y="0"/>
            <a:chExt cx="3367440" cy="3369600"/>
          </a:xfrm>
        </p:grpSpPr>
        <p:sp>
          <p:nvSpPr>
            <p:cNvPr id="21" name="Freeform 21"/>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A416E"/>
            </a:solidFill>
          </p:spPr>
        </p:sp>
      </p:grpSp>
      <p:grpSp>
        <p:nvGrpSpPr>
          <p:cNvPr id="22" name="Group 22"/>
          <p:cNvGrpSpPr/>
          <p:nvPr/>
        </p:nvGrpSpPr>
        <p:grpSpPr>
          <a:xfrm>
            <a:off x="15786082" y="6182639"/>
            <a:ext cx="2501918" cy="2500313"/>
            <a:chOff x="0" y="0"/>
            <a:chExt cx="3368160" cy="3366000"/>
          </a:xfrm>
        </p:grpSpPr>
        <p:sp>
          <p:nvSpPr>
            <p:cNvPr id="23" name="Freeform 23"/>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0A416E"/>
            </a:solidFill>
          </p:spPr>
        </p:sp>
      </p:grpSp>
      <p:sp>
        <p:nvSpPr>
          <p:cNvPr id="24" name="TextBox 24"/>
          <p:cNvSpPr txBox="1"/>
          <p:nvPr/>
        </p:nvSpPr>
        <p:spPr>
          <a:xfrm>
            <a:off x="1028700" y="752772"/>
            <a:ext cx="9100265" cy="1268909"/>
          </a:xfrm>
          <a:prstGeom prst="rect">
            <a:avLst/>
          </a:prstGeom>
        </p:spPr>
        <p:txBody>
          <a:bodyPr lIns="0" tIns="0" rIns="0" bIns="0" rtlCol="0" anchor="t">
            <a:spAutoFit/>
          </a:bodyPr>
          <a:lstStyle/>
          <a:p>
            <a:pPr marL="0" lvl="0" indent="0" algn="l">
              <a:lnSpc>
                <a:spcPts val="10385"/>
              </a:lnSpc>
              <a:spcBef>
                <a:spcPct val="0"/>
              </a:spcBef>
            </a:pPr>
            <a:r>
              <a:rPr lang="en-US" sz="7417" spc="482">
                <a:solidFill>
                  <a:srgbClr val="F2F2F2"/>
                </a:solidFill>
                <a:latin typeface="Magnolia Script"/>
              </a:rPr>
              <a:t>Goals &amp; Objectives </a:t>
            </a:r>
          </a:p>
        </p:txBody>
      </p:sp>
      <p:sp>
        <p:nvSpPr>
          <p:cNvPr id="25" name="TextBox 25"/>
          <p:cNvSpPr txBox="1"/>
          <p:nvPr/>
        </p:nvSpPr>
        <p:spPr>
          <a:xfrm>
            <a:off x="1173260" y="2431256"/>
            <a:ext cx="16230600" cy="2785605"/>
          </a:xfrm>
          <a:prstGeom prst="rect">
            <a:avLst/>
          </a:prstGeom>
        </p:spPr>
        <p:txBody>
          <a:bodyPr lIns="0" tIns="0" rIns="0" bIns="0" rtlCol="0" anchor="t">
            <a:spAutoFit/>
          </a:bodyPr>
          <a:lstStyle/>
          <a:p>
            <a:pPr algn="l">
              <a:lnSpc>
                <a:spcPts val="4487"/>
              </a:lnSpc>
            </a:pPr>
            <a:r>
              <a:rPr lang="en-US" sz="3205" spc="227">
                <a:solidFill>
                  <a:srgbClr val="F2F2F2"/>
                </a:solidFill>
                <a:latin typeface="Comic Sans"/>
              </a:rPr>
              <a:t>The objective of hotel reservation analysis is to extract meaningful insights from reservation data that can inform and optimize various aspects of hotel operations and guest experiences. Specifically, the goals include:</a:t>
            </a:r>
          </a:p>
          <a:p>
            <a:pPr algn="l">
              <a:lnSpc>
                <a:spcPts val="4487"/>
              </a:lnSpc>
            </a:pPr>
            <a:endParaRPr lang="en-US" sz="3205" spc="227">
              <a:solidFill>
                <a:srgbClr val="F2F2F2"/>
              </a:solidFill>
              <a:latin typeface="Comic Sans"/>
            </a:endParaRPr>
          </a:p>
        </p:txBody>
      </p:sp>
      <p:sp>
        <p:nvSpPr>
          <p:cNvPr id="26" name="TextBox 26"/>
          <p:cNvSpPr txBox="1"/>
          <p:nvPr/>
        </p:nvSpPr>
        <p:spPr>
          <a:xfrm>
            <a:off x="141780" y="7024852"/>
            <a:ext cx="2501383" cy="715010"/>
          </a:xfrm>
          <a:prstGeom prst="rect">
            <a:avLst/>
          </a:prstGeom>
        </p:spPr>
        <p:txBody>
          <a:bodyPr lIns="0" tIns="0" rIns="0" bIns="0" rtlCol="0" anchor="t">
            <a:spAutoFit/>
          </a:bodyPr>
          <a:lstStyle/>
          <a:p>
            <a:pPr algn="ctr">
              <a:lnSpc>
                <a:spcPts val="2859"/>
              </a:lnSpc>
              <a:spcBef>
                <a:spcPct val="0"/>
              </a:spcBef>
            </a:pPr>
            <a:r>
              <a:rPr lang="en-US" sz="2199">
                <a:solidFill>
                  <a:srgbClr val="F2F4F5"/>
                </a:solidFill>
                <a:latin typeface="Open Sauce"/>
              </a:rPr>
              <a:t>Understanding Booking Patterns</a:t>
            </a:r>
          </a:p>
        </p:txBody>
      </p:sp>
      <p:sp>
        <p:nvSpPr>
          <p:cNvPr id="27" name="TextBox 27"/>
          <p:cNvSpPr txBox="1"/>
          <p:nvPr/>
        </p:nvSpPr>
        <p:spPr>
          <a:xfrm>
            <a:off x="3324061" y="6903976"/>
            <a:ext cx="1997217" cy="741037"/>
          </a:xfrm>
          <a:prstGeom prst="rect">
            <a:avLst/>
          </a:prstGeom>
        </p:spPr>
        <p:txBody>
          <a:bodyPr wrap="square" lIns="0" tIns="0" rIns="0" bIns="0" rtlCol="0" anchor="t">
            <a:spAutoFit/>
          </a:bodyPr>
          <a:lstStyle/>
          <a:p>
            <a:pPr algn="ctr">
              <a:lnSpc>
                <a:spcPts val="2989"/>
              </a:lnSpc>
            </a:pPr>
            <a:r>
              <a:rPr lang="en-US" sz="2299" dirty="0">
                <a:solidFill>
                  <a:srgbClr val="F2F4F5"/>
                </a:solidFill>
                <a:latin typeface="Open Sauce"/>
              </a:rPr>
              <a:t>Guest </a:t>
            </a:r>
          </a:p>
          <a:p>
            <a:pPr algn="ctr">
              <a:lnSpc>
                <a:spcPts val="2989"/>
              </a:lnSpc>
              <a:spcBef>
                <a:spcPct val="0"/>
              </a:spcBef>
            </a:pPr>
            <a:r>
              <a:rPr lang="en-US" sz="2299" dirty="0">
                <a:solidFill>
                  <a:srgbClr val="F2F4F5"/>
                </a:solidFill>
                <a:latin typeface="Open Sauce"/>
              </a:rPr>
              <a:t>Preferences</a:t>
            </a:r>
          </a:p>
        </p:txBody>
      </p:sp>
      <p:sp>
        <p:nvSpPr>
          <p:cNvPr id="28" name="TextBox 28"/>
          <p:cNvSpPr txBox="1"/>
          <p:nvPr/>
        </p:nvSpPr>
        <p:spPr>
          <a:xfrm>
            <a:off x="6795262" y="6719926"/>
            <a:ext cx="1853803" cy="1076960"/>
          </a:xfrm>
          <a:prstGeom prst="rect">
            <a:avLst/>
          </a:prstGeom>
        </p:spPr>
        <p:txBody>
          <a:bodyPr lIns="0" tIns="0" rIns="0" bIns="0" rtlCol="0" anchor="t">
            <a:spAutoFit/>
          </a:bodyPr>
          <a:lstStyle/>
          <a:p>
            <a:pPr algn="ctr">
              <a:lnSpc>
                <a:spcPts val="2859"/>
              </a:lnSpc>
            </a:pPr>
            <a:r>
              <a:rPr lang="en-US" sz="2199">
                <a:solidFill>
                  <a:srgbClr val="F2F4F5"/>
                </a:solidFill>
                <a:latin typeface="Open Sauce"/>
              </a:rPr>
              <a:t>Optimizing </a:t>
            </a:r>
          </a:p>
          <a:p>
            <a:pPr algn="ctr">
              <a:lnSpc>
                <a:spcPts val="2859"/>
              </a:lnSpc>
            </a:pPr>
            <a:r>
              <a:rPr lang="en-US" sz="2199">
                <a:solidFill>
                  <a:srgbClr val="F2F4F5"/>
                </a:solidFill>
                <a:latin typeface="Open Sauce"/>
              </a:rPr>
              <a:t>Revenue</a:t>
            </a:r>
          </a:p>
          <a:p>
            <a:pPr algn="ctr">
              <a:lnSpc>
                <a:spcPts val="2859"/>
              </a:lnSpc>
              <a:spcBef>
                <a:spcPct val="0"/>
              </a:spcBef>
            </a:pPr>
            <a:r>
              <a:rPr lang="en-US" sz="2199">
                <a:solidFill>
                  <a:srgbClr val="F2F4F5"/>
                </a:solidFill>
                <a:latin typeface="Open Sauce"/>
              </a:rPr>
              <a:t> Management</a:t>
            </a:r>
          </a:p>
        </p:txBody>
      </p:sp>
      <p:sp>
        <p:nvSpPr>
          <p:cNvPr id="29" name="TextBox 29"/>
          <p:cNvSpPr txBox="1"/>
          <p:nvPr/>
        </p:nvSpPr>
        <p:spPr>
          <a:xfrm>
            <a:off x="9748337" y="6983932"/>
            <a:ext cx="1838442" cy="787324"/>
          </a:xfrm>
          <a:prstGeom prst="rect">
            <a:avLst/>
          </a:prstGeom>
        </p:spPr>
        <p:txBody>
          <a:bodyPr wrap="square" lIns="0" tIns="0" rIns="0" bIns="0" rtlCol="0" anchor="t">
            <a:spAutoFit/>
          </a:bodyPr>
          <a:lstStyle/>
          <a:p>
            <a:pPr algn="ctr">
              <a:lnSpc>
                <a:spcPts val="3118"/>
              </a:lnSpc>
            </a:pPr>
            <a:r>
              <a:rPr lang="en-US" sz="2398" dirty="0">
                <a:solidFill>
                  <a:srgbClr val="F2F4F5"/>
                </a:solidFill>
                <a:latin typeface="Open Sauce"/>
              </a:rPr>
              <a:t>Operational</a:t>
            </a:r>
          </a:p>
          <a:p>
            <a:pPr algn="ctr">
              <a:lnSpc>
                <a:spcPts val="3118"/>
              </a:lnSpc>
              <a:spcBef>
                <a:spcPct val="0"/>
              </a:spcBef>
            </a:pPr>
            <a:r>
              <a:rPr lang="en-US" sz="2398" dirty="0">
                <a:solidFill>
                  <a:srgbClr val="F2F4F5"/>
                </a:solidFill>
                <a:latin typeface="Open Sauce"/>
              </a:rPr>
              <a:t> Efficiency</a:t>
            </a:r>
          </a:p>
        </p:txBody>
      </p:sp>
      <p:sp>
        <p:nvSpPr>
          <p:cNvPr id="30" name="TextBox 30"/>
          <p:cNvSpPr txBox="1"/>
          <p:nvPr/>
        </p:nvSpPr>
        <p:spPr>
          <a:xfrm>
            <a:off x="13245066" y="6736015"/>
            <a:ext cx="1689021" cy="1076960"/>
          </a:xfrm>
          <a:prstGeom prst="rect">
            <a:avLst/>
          </a:prstGeom>
        </p:spPr>
        <p:txBody>
          <a:bodyPr lIns="0" tIns="0" rIns="0" bIns="0" rtlCol="0" anchor="t">
            <a:spAutoFit/>
          </a:bodyPr>
          <a:lstStyle/>
          <a:p>
            <a:pPr algn="ctr">
              <a:lnSpc>
                <a:spcPts val="2859"/>
              </a:lnSpc>
            </a:pPr>
            <a:r>
              <a:rPr lang="en-US" sz="2199">
                <a:solidFill>
                  <a:srgbClr val="F2F4F5"/>
                </a:solidFill>
                <a:latin typeface="Open Sauce"/>
              </a:rPr>
              <a:t>Forecasting </a:t>
            </a:r>
          </a:p>
          <a:p>
            <a:pPr algn="ctr">
              <a:lnSpc>
                <a:spcPts val="2859"/>
              </a:lnSpc>
            </a:pPr>
            <a:r>
              <a:rPr lang="en-US" sz="2199">
                <a:solidFill>
                  <a:srgbClr val="F2F4F5"/>
                </a:solidFill>
                <a:latin typeface="Open Sauce"/>
              </a:rPr>
              <a:t>and </a:t>
            </a:r>
          </a:p>
          <a:p>
            <a:pPr algn="ctr">
              <a:lnSpc>
                <a:spcPts val="2859"/>
              </a:lnSpc>
              <a:spcBef>
                <a:spcPct val="0"/>
              </a:spcBef>
            </a:pPr>
            <a:r>
              <a:rPr lang="en-US" sz="2199">
                <a:solidFill>
                  <a:srgbClr val="F2F4F5"/>
                </a:solidFill>
                <a:latin typeface="Open Sauce"/>
              </a:rPr>
              <a:t>Planning</a:t>
            </a:r>
          </a:p>
        </p:txBody>
      </p:sp>
      <p:sp>
        <p:nvSpPr>
          <p:cNvPr id="31" name="TextBox 31"/>
          <p:cNvSpPr txBox="1"/>
          <p:nvPr/>
        </p:nvSpPr>
        <p:spPr>
          <a:xfrm>
            <a:off x="16304985" y="6812322"/>
            <a:ext cx="1464112" cy="1076960"/>
          </a:xfrm>
          <a:prstGeom prst="rect">
            <a:avLst/>
          </a:prstGeom>
        </p:spPr>
        <p:txBody>
          <a:bodyPr lIns="0" tIns="0" rIns="0" bIns="0" rtlCol="0" anchor="t">
            <a:spAutoFit/>
          </a:bodyPr>
          <a:lstStyle/>
          <a:p>
            <a:pPr algn="ctr">
              <a:lnSpc>
                <a:spcPts val="2859"/>
              </a:lnSpc>
            </a:pPr>
            <a:r>
              <a:rPr lang="en-US" sz="2199">
                <a:solidFill>
                  <a:srgbClr val="F2F4F5"/>
                </a:solidFill>
                <a:latin typeface="Open Sauce"/>
              </a:rPr>
              <a:t>Enhancing </a:t>
            </a:r>
          </a:p>
          <a:p>
            <a:pPr algn="ctr">
              <a:lnSpc>
                <a:spcPts val="2859"/>
              </a:lnSpc>
            </a:pPr>
            <a:r>
              <a:rPr lang="en-US" sz="2199">
                <a:solidFill>
                  <a:srgbClr val="F2F4F5"/>
                </a:solidFill>
                <a:latin typeface="Open Sauce"/>
              </a:rPr>
              <a:t>Marketing </a:t>
            </a:r>
          </a:p>
          <a:p>
            <a:pPr algn="ctr">
              <a:lnSpc>
                <a:spcPts val="2859"/>
              </a:lnSpc>
              <a:spcBef>
                <a:spcPct val="0"/>
              </a:spcBef>
            </a:pPr>
            <a:r>
              <a:rPr lang="en-US" sz="2199">
                <a:solidFill>
                  <a:srgbClr val="F2F4F5"/>
                </a:solidFill>
                <a:latin typeface="Open Sauce"/>
              </a:rPr>
              <a:t>Strategies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grpSp>
        <p:nvGrpSpPr>
          <p:cNvPr id="2" name="Group 2"/>
          <p:cNvGrpSpPr/>
          <p:nvPr/>
        </p:nvGrpSpPr>
        <p:grpSpPr>
          <a:xfrm>
            <a:off x="12892925" y="-1194143"/>
            <a:ext cx="14214475" cy="142144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347700" y="-1194143"/>
            <a:ext cx="14214475" cy="1421447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9379701" y="919941"/>
            <a:ext cx="8371059" cy="8338359"/>
            <a:chOff x="0" y="0"/>
            <a:chExt cx="6502400" cy="6477000"/>
          </a:xfrm>
        </p:grpSpPr>
        <p:sp>
          <p:nvSpPr>
            <p:cNvPr id="9" name="Freeform 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49507" r="223"/>
              </a:stretch>
            </a:blipFill>
          </p:spPr>
        </p:sp>
        <p:sp>
          <p:nvSpPr>
            <p:cNvPr id="10" name="Freeform 1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id="11" name="TextBox 11"/>
          <p:cNvSpPr txBox="1"/>
          <p:nvPr/>
        </p:nvSpPr>
        <p:spPr>
          <a:xfrm>
            <a:off x="682629" y="1415874"/>
            <a:ext cx="7557071" cy="1045551"/>
          </a:xfrm>
          <a:prstGeom prst="rect">
            <a:avLst/>
          </a:prstGeom>
        </p:spPr>
        <p:txBody>
          <a:bodyPr lIns="0" tIns="0" rIns="0" bIns="0" rtlCol="0" anchor="t">
            <a:spAutoFit/>
          </a:bodyPr>
          <a:lstStyle/>
          <a:p>
            <a:pPr algn="l">
              <a:lnSpc>
                <a:spcPts val="8521"/>
              </a:lnSpc>
              <a:spcBef>
                <a:spcPct val="0"/>
              </a:spcBef>
            </a:pPr>
            <a:r>
              <a:rPr lang="en-US" sz="6086">
                <a:solidFill>
                  <a:srgbClr val="F2F4F5"/>
                </a:solidFill>
                <a:latin typeface="Lulu Font TH"/>
              </a:rPr>
              <a:t> THE PROJECT</a:t>
            </a:r>
          </a:p>
        </p:txBody>
      </p:sp>
      <p:sp>
        <p:nvSpPr>
          <p:cNvPr id="12" name="Freeform 12"/>
          <p:cNvSpPr/>
          <p:nvPr/>
        </p:nvSpPr>
        <p:spPr>
          <a:xfrm>
            <a:off x="0" y="5649911"/>
            <a:ext cx="9379701" cy="9274179"/>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a:ln cap="sq">
            <a:noFill/>
            <a:prstDash val="solid"/>
            <a:miter/>
          </a:ln>
        </p:spPr>
      </p:sp>
      <p:sp>
        <p:nvSpPr>
          <p:cNvPr id="13" name="TextBox 13"/>
          <p:cNvSpPr txBox="1"/>
          <p:nvPr/>
        </p:nvSpPr>
        <p:spPr>
          <a:xfrm>
            <a:off x="682629" y="3527063"/>
            <a:ext cx="7882402" cy="5177909"/>
          </a:xfrm>
          <a:prstGeom prst="rect">
            <a:avLst/>
          </a:prstGeom>
        </p:spPr>
        <p:txBody>
          <a:bodyPr lIns="0" tIns="0" rIns="0" bIns="0" rtlCol="0" anchor="t">
            <a:spAutoFit/>
          </a:bodyPr>
          <a:lstStyle/>
          <a:p>
            <a:pPr algn="l">
              <a:lnSpc>
                <a:spcPts val="4574"/>
              </a:lnSpc>
              <a:spcBef>
                <a:spcPct val="0"/>
              </a:spcBef>
            </a:pPr>
            <a:r>
              <a:rPr lang="en-US" sz="3518">
                <a:solidFill>
                  <a:srgbClr val="F2F4F5"/>
                </a:solidFill>
                <a:latin typeface="Arapey"/>
              </a:rPr>
              <a:t>The project on hotel reservation analysis aims to utilize SQL to analyze a comprehensive dataset of hotel reservations.  By utilizing SQL queries, the project aims to uncover meaningful insights into guest booking behaviours, preferences for room types as well as trends in booking patterns throughout different seasons and days of the week.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2E3A"/>
        </a:solidFill>
        <a:effectLst/>
      </p:bgPr>
    </p:bg>
    <p:spTree>
      <p:nvGrpSpPr>
        <p:cNvPr id="1" name=""/>
        <p:cNvGrpSpPr/>
        <p:nvPr/>
      </p:nvGrpSpPr>
      <p:grpSpPr>
        <a:xfrm>
          <a:off x="0" y="0"/>
          <a:ext cx="0" cy="0"/>
          <a:chOff x="0" y="0"/>
          <a:chExt cx="0" cy="0"/>
        </a:xfrm>
      </p:grpSpPr>
      <p:sp>
        <p:nvSpPr>
          <p:cNvPr id="2" name="Freeform 2"/>
          <p:cNvSpPr/>
          <p:nvPr/>
        </p:nvSpPr>
        <p:spPr>
          <a:xfrm>
            <a:off x="13681521" y="-230850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0" y="1657604"/>
            <a:ext cx="20259949" cy="8158159"/>
          </a:xfrm>
          <a:prstGeom prst="rect">
            <a:avLst/>
          </a:prstGeom>
        </p:spPr>
        <p:txBody>
          <a:bodyPr lIns="0" tIns="0" rIns="0" bIns="0" rtlCol="0" anchor="t">
            <a:spAutoFit/>
          </a:bodyPr>
          <a:lstStyle/>
          <a:p>
            <a:pPr algn="l">
              <a:lnSpc>
                <a:spcPts val="4963"/>
              </a:lnSpc>
            </a:pPr>
            <a:r>
              <a:rPr lang="en-US" sz="3545">
                <a:solidFill>
                  <a:srgbClr val="FFFFFF"/>
                </a:solidFill>
                <a:latin typeface="Bodoni FLF"/>
              </a:rPr>
              <a:t>The dataset includes the following columns:</a:t>
            </a:r>
          </a:p>
          <a:p>
            <a:pPr marL="765376" lvl="1" indent="-382688" algn="l">
              <a:lnSpc>
                <a:spcPts val="4963"/>
              </a:lnSpc>
              <a:buFont typeface="Arial"/>
              <a:buChar char="•"/>
            </a:pPr>
            <a:r>
              <a:rPr lang="en-US" sz="3545">
                <a:solidFill>
                  <a:srgbClr val="FFFFFF"/>
                </a:solidFill>
                <a:latin typeface="Bodoni FLF"/>
              </a:rPr>
              <a:t>Booking_ID: A unique identifier for each hotel reservation.</a:t>
            </a:r>
          </a:p>
          <a:p>
            <a:pPr marL="765376" lvl="1" indent="-382688" algn="l">
              <a:lnSpc>
                <a:spcPts val="4963"/>
              </a:lnSpc>
              <a:buFont typeface="Arial"/>
              <a:buChar char="•"/>
            </a:pPr>
            <a:r>
              <a:rPr lang="en-US" sz="3545">
                <a:solidFill>
                  <a:srgbClr val="FFFFFF"/>
                </a:solidFill>
                <a:latin typeface="Bodoni FLF"/>
              </a:rPr>
              <a:t>no_of_adults: The number of adults in the reservation.</a:t>
            </a:r>
          </a:p>
          <a:p>
            <a:pPr marL="765376" lvl="1" indent="-382688" algn="l">
              <a:lnSpc>
                <a:spcPts val="4963"/>
              </a:lnSpc>
              <a:buFont typeface="Arial"/>
              <a:buChar char="•"/>
            </a:pPr>
            <a:r>
              <a:rPr lang="en-US" sz="3545">
                <a:solidFill>
                  <a:srgbClr val="FFFFFF"/>
                </a:solidFill>
                <a:latin typeface="Bodoni FLF"/>
              </a:rPr>
              <a:t>no_of_children: The number of children in the reservation.</a:t>
            </a:r>
          </a:p>
          <a:p>
            <a:pPr marL="765376" lvl="1" indent="-382688" algn="l">
              <a:lnSpc>
                <a:spcPts val="4963"/>
              </a:lnSpc>
              <a:buFont typeface="Arial"/>
              <a:buChar char="•"/>
            </a:pPr>
            <a:r>
              <a:rPr lang="en-US" sz="3545">
                <a:solidFill>
                  <a:srgbClr val="FFFFFF"/>
                </a:solidFill>
                <a:latin typeface="Bodoni FLF"/>
              </a:rPr>
              <a:t>no_of_weekend_nights: The number of nights in the reservation that fall on weekends.</a:t>
            </a:r>
          </a:p>
          <a:p>
            <a:pPr marL="765376" lvl="1" indent="-382688" algn="l">
              <a:lnSpc>
                <a:spcPts val="4963"/>
              </a:lnSpc>
              <a:buFont typeface="Arial"/>
              <a:buChar char="•"/>
            </a:pPr>
            <a:r>
              <a:rPr lang="en-US" sz="3545">
                <a:solidFill>
                  <a:srgbClr val="FFFFFF"/>
                </a:solidFill>
                <a:latin typeface="Bodoni FLF"/>
              </a:rPr>
              <a:t>no_of_week_nights: The number of nights in the reservation that fall on weekdays.</a:t>
            </a:r>
          </a:p>
          <a:p>
            <a:pPr marL="765376" lvl="1" indent="-382688" algn="l">
              <a:lnSpc>
                <a:spcPts val="4963"/>
              </a:lnSpc>
              <a:buFont typeface="Arial"/>
              <a:buChar char="•"/>
            </a:pPr>
            <a:r>
              <a:rPr lang="en-US" sz="3545">
                <a:solidFill>
                  <a:srgbClr val="FFFFFF"/>
                </a:solidFill>
                <a:latin typeface="Bodoni FLF"/>
              </a:rPr>
              <a:t>type_of_meal_plan: The meal plan chosen by the guests.</a:t>
            </a:r>
          </a:p>
          <a:p>
            <a:pPr marL="765376" lvl="1" indent="-382688" algn="l">
              <a:lnSpc>
                <a:spcPts val="4963"/>
              </a:lnSpc>
              <a:buFont typeface="Arial"/>
              <a:buChar char="•"/>
            </a:pPr>
            <a:r>
              <a:rPr lang="en-US" sz="3545">
                <a:solidFill>
                  <a:srgbClr val="FFFFFF"/>
                </a:solidFill>
                <a:latin typeface="Bodoni FLF"/>
              </a:rPr>
              <a:t>room_type_reserved: The type of room reserved by the guests.</a:t>
            </a:r>
          </a:p>
          <a:p>
            <a:pPr marL="765376" lvl="1" indent="-382688" algn="l">
              <a:lnSpc>
                <a:spcPts val="4963"/>
              </a:lnSpc>
              <a:buFont typeface="Arial"/>
              <a:buChar char="•"/>
            </a:pPr>
            <a:r>
              <a:rPr lang="en-US" sz="3545">
                <a:solidFill>
                  <a:srgbClr val="FFFFFF"/>
                </a:solidFill>
                <a:latin typeface="Bodoni FLF"/>
              </a:rPr>
              <a:t>lead_time: The number of days between booking and arrival.</a:t>
            </a:r>
          </a:p>
          <a:p>
            <a:pPr marL="765376" lvl="1" indent="-382688" algn="l">
              <a:lnSpc>
                <a:spcPts val="4963"/>
              </a:lnSpc>
              <a:buFont typeface="Arial"/>
              <a:buChar char="•"/>
            </a:pPr>
            <a:r>
              <a:rPr lang="en-US" sz="3545">
                <a:solidFill>
                  <a:srgbClr val="FFFFFF"/>
                </a:solidFill>
                <a:latin typeface="Bodoni FLF"/>
              </a:rPr>
              <a:t>arrival_date: The date of arrival.</a:t>
            </a:r>
          </a:p>
          <a:p>
            <a:pPr marL="765376" lvl="1" indent="-382688" algn="l">
              <a:lnSpc>
                <a:spcPts val="4963"/>
              </a:lnSpc>
              <a:buFont typeface="Arial"/>
              <a:buChar char="•"/>
            </a:pPr>
            <a:r>
              <a:rPr lang="en-US" sz="3545">
                <a:solidFill>
                  <a:srgbClr val="FFFFFF"/>
                </a:solidFill>
                <a:latin typeface="Bodoni FLF"/>
              </a:rPr>
              <a:t>market_segment_type: The market segment to which the reservation belongs.</a:t>
            </a:r>
          </a:p>
          <a:p>
            <a:pPr marL="765376" lvl="1" indent="-382688" algn="l">
              <a:lnSpc>
                <a:spcPts val="4963"/>
              </a:lnSpc>
              <a:buFont typeface="Arial"/>
              <a:buChar char="•"/>
            </a:pPr>
            <a:r>
              <a:rPr lang="en-US" sz="3545">
                <a:solidFill>
                  <a:srgbClr val="FFFFFF"/>
                </a:solidFill>
                <a:latin typeface="Bodoni FLF"/>
              </a:rPr>
              <a:t>avg_price_per_room: The average price per room in the reservation.</a:t>
            </a:r>
          </a:p>
          <a:p>
            <a:pPr marL="765376" lvl="1" indent="-382688" algn="l">
              <a:lnSpc>
                <a:spcPts val="4963"/>
              </a:lnSpc>
              <a:buFont typeface="Arial"/>
              <a:buChar char="•"/>
            </a:pPr>
            <a:r>
              <a:rPr lang="en-US" sz="3545">
                <a:solidFill>
                  <a:srgbClr val="FFFFFF"/>
                </a:solidFill>
                <a:latin typeface="Bodoni FLF"/>
              </a:rPr>
              <a:t>booking_status: The status of the booking.</a:t>
            </a:r>
          </a:p>
        </p:txBody>
      </p:sp>
      <p:sp>
        <p:nvSpPr>
          <p:cNvPr id="4" name="TextBox 4"/>
          <p:cNvSpPr txBox="1"/>
          <p:nvPr/>
        </p:nvSpPr>
        <p:spPr>
          <a:xfrm>
            <a:off x="4727673" y="-116758"/>
            <a:ext cx="7676990" cy="1447801"/>
          </a:xfrm>
          <a:prstGeom prst="rect">
            <a:avLst/>
          </a:prstGeom>
        </p:spPr>
        <p:txBody>
          <a:bodyPr lIns="0" tIns="0" rIns="0" bIns="0" rtlCol="0" anchor="t">
            <a:spAutoFit/>
          </a:bodyPr>
          <a:lstStyle/>
          <a:p>
            <a:pPr algn="ctr">
              <a:lnSpc>
                <a:spcPts val="7799"/>
              </a:lnSpc>
              <a:spcBef>
                <a:spcPct val="0"/>
              </a:spcBef>
            </a:pPr>
            <a:r>
              <a:rPr lang="en-US" sz="5999">
                <a:solidFill>
                  <a:srgbClr val="FFFFFF"/>
                </a:solidFill>
                <a:latin typeface="Biski"/>
              </a:rPr>
              <a:t>Dataset Details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sp>
      <p:sp>
        <p:nvSpPr>
          <p:cNvPr id="3" name="Freeform 3"/>
          <p:cNvSpPr/>
          <p:nvPr/>
        </p:nvSpPr>
        <p:spPr>
          <a:xfrm rot="-3860225">
            <a:off x="12926962"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sp>
      <p:grpSp>
        <p:nvGrpSpPr>
          <p:cNvPr id="5" name="Group 5"/>
          <p:cNvGrpSpPr/>
          <p:nvPr/>
        </p:nvGrpSpPr>
        <p:grpSpPr>
          <a:xfrm>
            <a:off x="3609871" y="3620653"/>
            <a:ext cx="11068259" cy="2224157"/>
            <a:chOff x="0" y="0"/>
            <a:chExt cx="2915097" cy="585786"/>
          </a:xfrm>
        </p:grpSpPr>
        <p:sp>
          <p:nvSpPr>
            <p:cNvPr id="6" name="Freeform 6"/>
            <p:cNvSpPr/>
            <p:nvPr/>
          </p:nvSpPr>
          <p:spPr>
            <a:xfrm>
              <a:off x="0" y="0"/>
              <a:ext cx="2915097" cy="585786"/>
            </a:xfrm>
            <a:custGeom>
              <a:avLst/>
              <a:gdLst/>
              <a:ahLst/>
              <a:cxnLst/>
              <a:rect l="l" t="t" r="r" b="b"/>
              <a:pathLst>
                <a:path w="2915097" h="585786">
                  <a:moveTo>
                    <a:pt x="0" y="0"/>
                  </a:moveTo>
                  <a:lnTo>
                    <a:pt x="2915097" y="0"/>
                  </a:lnTo>
                  <a:lnTo>
                    <a:pt x="2915097" y="585786"/>
                  </a:lnTo>
                  <a:lnTo>
                    <a:pt x="0" y="585786"/>
                  </a:lnTo>
                  <a:close/>
                </a:path>
              </a:pathLst>
            </a:custGeom>
            <a:solidFill>
              <a:srgbClr val="F2F4F5">
                <a:alpha val="15686"/>
              </a:srgbClr>
            </a:solidFill>
            <a:ln w="38100" cap="sq">
              <a:solidFill>
                <a:srgbClr val="F2F4F5">
                  <a:alpha val="15686"/>
                </a:srgbClr>
              </a:solidFill>
              <a:prstDash val="solid"/>
              <a:miter/>
            </a:ln>
          </p:spPr>
        </p:sp>
        <p:sp>
          <p:nvSpPr>
            <p:cNvPr id="7" name="TextBox 7"/>
            <p:cNvSpPr txBox="1"/>
            <p:nvPr/>
          </p:nvSpPr>
          <p:spPr>
            <a:xfrm>
              <a:off x="0" y="-161925"/>
              <a:ext cx="2915097" cy="747711"/>
            </a:xfrm>
            <a:prstGeom prst="rect">
              <a:avLst/>
            </a:prstGeom>
          </p:spPr>
          <p:txBody>
            <a:bodyPr lIns="50800" tIns="50800" rIns="50800" bIns="50800" rtlCol="0" anchor="ctr"/>
            <a:lstStyle/>
            <a:p>
              <a:pPr marL="0" lvl="0" indent="0" algn="ctr">
                <a:lnSpc>
                  <a:spcPts val="10942"/>
                </a:lnSpc>
                <a:spcBef>
                  <a:spcPct val="0"/>
                </a:spcBef>
              </a:pPr>
              <a:endParaRPr/>
            </a:p>
          </p:txBody>
        </p:sp>
      </p:grpSp>
      <p:sp>
        <p:nvSpPr>
          <p:cNvPr id="8" name="TextBox 8"/>
          <p:cNvSpPr txBox="1"/>
          <p:nvPr/>
        </p:nvSpPr>
        <p:spPr>
          <a:xfrm>
            <a:off x="4118275" y="3999826"/>
            <a:ext cx="10051450" cy="1344528"/>
          </a:xfrm>
          <a:prstGeom prst="rect">
            <a:avLst/>
          </a:prstGeom>
        </p:spPr>
        <p:txBody>
          <a:bodyPr lIns="0" tIns="0" rIns="0" bIns="0" rtlCol="0" anchor="t">
            <a:spAutoFit/>
          </a:bodyPr>
          <a:lstStyle/>
          <a:p>
            <a:pPr marL="0" lvl="0" indent="0" algn="ctr">
              <a:lnSpc>
                <a:spcPts val="10942"/>
              </a:lnSpc>
              <a:spcBef>
                <a:spcPct val="0"/>
              </a:spcBef>
            </a:pPr>
            <a:r>
              <a:rPr lang="en-US" sz="7815" spc="508">
                <a:solidFill>
                  <a:srgbClr val="FFFFFF"/>
                </a:solidFill>
                <a:latin typeface="Alata"/>
              </a:rPr>
              <a:t>PROJECT DETAILS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288367">
            <a:off x="7978424" y="1754132"/>
            <a:ext cx="13553399" cy="7081651"/>
          </a:xfrm>
          <a:custGeom>
            <a:avLst/>
            <a:gdLst/>
            <a:ahLst/>
            <a:cxnLst/>
            <a:rect l="l" t="t" r="r" b="b"/>
            <a:pathLst>
              <a:path w="13553399" h="7081651">
                <a:moveTo>
                  <a:pt x="0" y="0"/>
                </a:moveTo>
                <a:lnTo>
                  <a:pt x="13553400" y="0"/>
                </a:lnTo>
                <a:lnTo>
                  <a:pt x="13553400" y="7081651"/>
                </a:lnTo>
                <a:lnTo>
                  <a:pt x="0" y="7081651"/>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6600067" y="6983477"/>
            <a:ext cx="6558434" cy="1924758"/>
          </a:xfrm>
          <a:custGeom>
            <a:avLst/>
            <a:gdLst/>
            <a:ahLst/>
            <a:cxnLst/>
            <a:rect l="l" t="t" r="r" b="b"/>
            <a:pathLst>
              <a:path w="6558434" h="1924758">
                <a:moveTo>
                  <a:pt x="0" y="0"/>
                </a:moveTo>
                <a:lnTo>
                  <a:pt x="6558434" y="0"/>
                </a:lnTo>
                <a:lnTo>
                  <a:pt x="6558434" y="1924758"/>
                </a:lnTo>
                <a:lnTo>
                  <a:pt x="0" y="1924758"/>
                </a:lnTo>
                <a:lnTo>
                  <a:pt x="0" y="0"/>
                </a:lnTo>
                <a:close/>
              </a:path>
            </a:pathLst>
          </a:custGeom>
          <a:blipFill>
            <a:blip r:embed="rId4"/>
            <a:stretch>
              <a:fillRect/>
            </a:stretch>
          </a:blipFill>
        </p:spPr>
      </p:sp>
      <p:sp>
        <p:nvSpPr>
          <p:cNvPr id="4" name="Freeform 4"/>
          <p:cNvSpPr/>
          <p:nvPr/>
        </p:nvSpPr>
        <p:spPr>
          <a:xfrm>
            <a:off x="4004253" y="5859100"/>
            <a:ext cx="1551574" cy="1917675"/>
          </a:xfrm>
          <a:custGeom>
            <a:avLst/>
            <a:gdLst/>
            <a:ahLst/>
            <a:cxnLst/>
            <a:rect l="l" t="t" r="r" b="b"/>
            <a:pathLst>
              <a:path w="1551574" h="1917675">
                <a:moveTo>
                  <a:pt x="0" y="0"/>
                </a:moveTo>
                <a:lnTo>
                  <a:pt x="1551574" y="0"/>
                </a:lnTo>
                <a:lnTo>
                  <a:pt x="1551574" y="1917675"/>
                </a:lnTo>
                <a:lnTo>
                  <a:pt x="0" y="19176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99052" y="482284"/>
            <a:ext cx="17041742" cy="2432291"/>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1: What is the total number of reservations in the dataset?</a:t>
            </a:r>
          </a:p>
        </p:txBody>
      </p:sp>
      <p:sp>
        <p:nvSpPr>
          <p:cNvPr id="6" name="TextBox 6"/>
          <p:cNvSpPr txBox="1"/>
          <p:nvPr/>
        </p:nvSpPr>
        <p:spPr>
          <a:xfrm>
            <a:off x="1232370" y="4216938"/>
            <a:ext cx="8646914" cy="1228091"/>
          </a:xfrm>
          <a:prstGeom prst="rect">
            <a:avLst/>
          </a:prstGeom>
        </p:spPr>
        <p:txBody>
          <a:bodyPr lIns="0" tIns="0" rIns="0" bIns="0" rtlCol="0" anchor="t">
            <a:spAutoFit/>
          </a:bodyPr>
          <a:lstStyle/>
          <a:p>
            <a:pPr algn="l">
              <a:lnSpc>
                <a:spcPts val="4939"/>
              </a:lnSpc>
            </a:pPr>
            <a:r>
              <a:rPr lang="en-US" sz="3799">
                <a:solidFill>
                  <a:srgbClr val="FFDE59"/>
                </a:solidFill>
                <a:latin typeface="Comic Sans Italics"/>
              </a:rPr>
              <a:t>select count(*) as Total_Reservations </a:t>
            </a:r>
          </a:p>
          <a:p>
            <a:pPr algn="l">
              <a:lnSpc>
                <a:spcPts val="4939"/>
              </a:lnSpc>
              <a:spcBef>
                <a:spcPct val="0"/>
              </a:spcBef>
            </a:pPr>
            <a:r>
              <a:rPr lang="en-US" sz="3799">
                <a:solidFill>
                  <a:srgbClr val="FFDE59"/>
                </a:solidFill>
                <a:latin typeface="Comic Sans Italics"/>
              </a:rPr>
              <a:t>from hotel_reservation;</a:t>
            </a:r>
          </a:p>
        </p:txBody>
      </p:sp>
      <p:sp>
        <p:nvSpPr>
          <p:cNvPr id="7" name="TextBox 7"/>
          <p:cNvSpPr txBox="1"/>
          <p:nvPr/>
        </p:nvSpPr>
        <p:spPr>
          <a:xfrm>
            <a:off x="6198042" y="6233991"/>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9D91">
                <a:alpha val="100000"/>
              </a:srgbClr>
            </a:gs>
            <a:gs pos="100000">
              <a:srgbClr val="2144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435676" y="-772034"/>
            <a:ext cx="7704649" cy="7617971"/>
          </a:xfrm>
          <a:custGeom>
            <a:avLst/>
            <a:gdLst/>
            <a:ahLst/>
            <a:cxnLst/>
            <a:rect l="l" t="t" r="r" b="b"/>
            <a:pathLst>
              <a:path w="7704649" h="7617971">
                <a:moveTo>
                  <a:pt x="0" y="0"/>
                </a:moveTo>
                <a:lnTo>
                  <a:pt x="7704648" y="0"/>
                </a:lnTo>
                <a:lnTo>
                  <a:pt x="7704648" y="7617971"/>
                </a:lnTo>
                <a:lnTo>
                  <a:pt x="0" y="7617971"/>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8501028" y="7630909"/>
            <a:ext cx="7695235" cy="1627391"/>
          </a:xfrm>
          <a:custGeom>
            <a:avLst/>
            <a:gdLst/>
            <a:ahLst/>
            <a:cxnLst/>
            <a:rect l="l" t="t" r="r" b="b"/>
            <a:pathLst>
              <a:path w="7695235" h="1627391">
                <a:moveTo>
                  <a:pt x="0" y="0"/>
                </a:moveTo>
                <a:lnTo>
                  <a:pt x="7695236" y="0"/>
                </a:lnTo>
                <a:lnTo>
                  <a:pt x="7695236" y="1627391"/>
                </a:lnTo>
                <a:lnTo>
                  <a:pt x="0" y="1627391"/>
                </a:lnTo>
                <a:lnTo>
                  <a:pt x="0" y="0"/>
                </a:lnTo>
                <a:close/>
              </a:path>
            </a:pathLst>
          </a:custGeom>
          <a:blipFill>
            <a:blip r:embed="rId4"/>
            <a:stretch>
              <a:fillRect/>
            </a:stretch>
          </a:blipFill>
        </p:spPr>
      </p:sp>
      <p:sp>
        <p:nvSpPr>
          <p:cNvPr id="4" name="TextBox 4"/>
          <p:cNvSpPr txBox="1"/>
          <p:nvPr/>
        </p:nvSpPr>
        <p:spPr>
          <a:xfrm>
            <a:off x="0" y="250670"/>
            <a:ext cx="18024794" cy="2432304"/>
          </a:xfrm>
          <a:prstGeom prst="rect">
            <a:avLst/>
          </a:prstGeom>
        </p:spPr>
        <p:txBody>
          <a:bodyPr lIns="0" tIns="0" rIns="0" bIns="0" rtlCol="0" anchor="t">
            <a:spAutoFit/>
          </a:bodyPr>
          <a:lstStyle/>
          <a:p>
            <a:pPr algn="ctr">
              <a:lnSpc>
                <a:spcPts val="9786"/>
              </a:lnSpc>
              <a:spcBef>
                <a:spcPct val="0"/>
              </a:spcBef>
            </a:pPr>
            <a:r>
              <a:rPr lang="en-US" sz="6990">
                <a:solidFill>
                  <a:srgbClr val="BBCBCD"/>
                </a:solidFill>
                <a:latin typeface="Eczar"/>
              </a:rPr>
              <a:t>Query 2: Which meal plan is the most popular among guests?</a:t>
            </a:r>
          </a:p>
        </p:txBody>
      </p:sp>
      <p:sp>
        <p:nvSpPr>
          <p:cNvPr id="5" name="TextBox 5"/>
          <p:cNvSpPr txBox="1"/>
          <p:nvPr/>
        </p:nvSpPr>
        <p:spPr>
          <a:xfrm>
            <a:off x="882334" y="3677669"/>
            <a:ext cx="10808947" cy="3704590"/>
          </a:xfrm>
          <a:prstGeom prst="rect">
            <a:avLst/>
          </a:prstGeom>
        </p:spPr>
        <p:txBody>
          <a:bodyPr lIns="0" tIns="0" rIns="0" bIns="0" rtlCol="0" anchor="t">
            <a:spAutoFit/>
          </a:bodyPr>
          <a:lstStyle/>
          <a:p>
            <a:pPr algn="l">
              <a:lnSpc>
                <a:spcPts val="4940"/>
              </a:lnSpc>
            </a:pPr>
            <a:r>
              <a:rPr lang="en-US" sz="3800">
                <a:solidFill>
                  <a:srgbClr val="FFDE59"/>
                </a:solidFill>
                <a:latin typeface="Comic Sans Italics"/>
              </a:rPr>
              <a:t>select type_of_meal_plan,count(*) as total_meal_plan</a:t>
            </a:r>
          </a:p>
          <a:p>
            <a:pPr algn="l">
              <a:lnSpc>
                <a:spcPts val="4940"/>
              </a:lnSpc>
            </a:pPr>
            <a:r>
              <a:rPr lang="en-US" sz="3800">
                <a:solidFill>
                  <a:srgbClr val="FFDE59"/>
                </a:solidFill>
                <a:latin typeface="Comic Sans Italics"/>
              </a:rPr>
              <a:t>from hotel_reservation</a:t>
            </a:r>
          </a:p>
          <a:p>
            <a:pPr algn="l">
              <a:lnSpc>
                <a:spcPts val="4940"/>
              </a:lnSpc>
            </a:pPr>
            <a:r>
              <a:rPr lang="en-US" sz="3800">
                <a:solidFill>
                  <a:srgbClr val="FFDE59"/>
                </a:solidFill>
                <a:latin typeface="Comic Sans Italics"/>
              </a:rPr>
              <a:t>group by type_of_meal_plan </a:t>
            </a:r>
          </a:p>
          <a:p>
            <a:pPr algn="l">
              <a:lnSpc>
                <a:spcPts val="4940"/>
              </a:lnSpc>
            </a:pPr>
            <a:r>
              <a:rPr lang="en-US" sz="3800">
                <a:solidFill>
                  <a:srgbClr val="FFDE59"/>
                </a:solidFill>
                <a:latin typeface="Comic Sans Italics"/>
              </a:rPr>
              <a:t>order by count(*) desc</a:t>
            </a:r>
          </a:p>
          <a:p>
            <a:pPr algn="l">
              <a:lnSpc>
                <a:spcPts val="4940"/>
              </a:lnSpc>
              <a:spcBef>
                <a:spcPct val="0"/>
              </a:spcBef>
            </a:pPr>
            <a:r>
              <a:rPr lang="en-US" sz="3800">
                <a:solidFill>
                  <a:srgbClr val="FFDE59"/>
                </a:solidFill>
                <a:latin typeface="Comic Sans Italics"/>
              </a:rPr>
              <a:t>limit 1; </a:t>
            </a:r>
          </a:p>
        </p:txBody>
      </p:sp>
      <p:sp>
        <p:nvSpPr>
          <p:cNvPr id="6" name="TextBox 6"/>
          <p:cNvSpPr txBox="1"/>
          <p:nvPr/>
        </p:nvSpPr>
        <p:spPr>
          <a:xfrm>
            <a:off x="8214381" y="6798312"/>
            <a:ext cx="2319857" cy="583946"/>
          </a:xfrm>
          <a:prstGeom prst="rect">
            <a:avLst/>
          </a:prstGeom>
        </p:spPr>
        <p:txBody>
          <a:bodyPr lIns="0" tIns="0" rIns="0" bIns="0" rtlCol="0" anchor="t">
            <a:spAutoFit/>
          </a:bodyPr>
          <a:lstStyle/>
          <a:p>
            <a:pPr algn="ctr">
              <a:lnSpc>
                <a:spcPts val="4575"/>
              </a:lnSpc>
              <a:spcBef>
                <a:spcPct val="0"/>
              </a:spcBef>
            </a:pPr>
            <a:r>
              <a:rPr lang="en-US" sz="3519">
                <a:solidFill>
                  <a:srgbClr val="000000"/>
                </a:solidFill>
                <a:latin typeface="Archivo Black"/>
              </a:rPr>
              <a:t>Output:</a:t>
            </a:r>
          </a:p>
        </p:txBody>
      </p:sp>
      <p:sp>
        <p:nvSpPr>
          <p:cNvPr id="7" name="Freeform 7"/>
          <p:cNvSpPr/>
          <p:nvPr/>
        </p:nvSpPr>
        <p:spPr>
          <a:xfrm>
            <a:off x="5419118" y="7219962"/>
            <a:ext cx="1735379" cy="1495581"/>
          </a:xfrm>
          <a:custGeom>
            <a:avLst/>
            <a:gdLst/>
            <a:ahLst/>
            <a:cxnLst/>
            <a:rect l="l" t="t" r="r" b="b"/>
            <a:pathLst>
              <a:path w="1735379" h="1495581">
                <a:moveTo>
                  <a:pt x="0" y="0"/>
                </a:moveTo>
                <a:lnTo>
                  <a:pt x="1735379" y="0"/>
                </a:lnTo>
                <a:lnTo>
                  <a:pt x="1735379" y="1495581"/>
                </a:lnTo>
                <a:lnTo>
                  <a:pt x="0" y="14955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1506</Words>
  <Application>Microsoft Office PowerPoint</Application>
  <PresentationFormat>Custom</PresentationFormat>
  <Paragraphs>160</Paragraphs>
  <Slides>25</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25</vt:i4>
      </vt:variant>
    </vt:vector>
  </HeadingPairs>
  <TitlesOfParts>
    <vt:vector size="43" baseType="lpstr">
      <vt:lpstr>Magnolia Script</vt:lpstr>
      <vt:lpstr>Eczar</vt:lpstr>
      <vt:lpstr>Comic Sans</vt:lpstr>
      <vt:lpstr>Open Sauce</vt:lpstr>
      <vt:lpstr>Calibri</vt:lpstr>
      <vt:lpstr>Glacial Indifference</vt:lpstr>
      <vt:lpstr>Arapey</vt:lpstr>
      <vt:lpstr>Archivo Black</vt:lpstr>
      <vt:lpstr>League Spartan</vt:lpstr>
      <vt:lpstr>Lulu Font TH</vt:lpstr>
      <vt:lpstr>Dynamo Medium</vt:lpstr>
      <vt:lpstr>Biski</vt:lpstr>
      <vt:lpstr>Chau Philomene</vt:lpstr>
      <vt:lpstr>Bodoni FLF</vt:lpstr>
      <vt:lpstr>Comic Sans Italics</vt:lpstr>
      <vt:lpstr>Alata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Ankita Dey</cp:lastModifiedBy>
  <cp:revision>2</cp:revision>
  <dcterms:created xsi:type="dcterms:W3CDTF">2006-08-16T00:00:00Z</dcterms:created>
  <dcterms:modified xsi:type="dcterms:W3CDTF">2024-06-25T19:35:04Z</dcterms:modified>
  <dc:identifier>DAGIp8DAstY</dc:identifier>
</cp:coreProperties>
</file>